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omments/modernComment_158_D74FD337.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2B3_8DA73D98.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96" r:id="rId5"/>
    <p:sldMasterId id="2147483703" r:id="rId6"/>
  </p:sldMasterIdLst>
  <p:notesMasterIdLst>
    <p:notesMasterId r:id="rId37"/>
  </p:notesMasterIdLst>
  <p:sldIdLst>
    <p:sldId id="410" r:id="rId7"/>
    <p:sldId id="344" r:id="rId8"/>
    <p:sldId id="485" r:id="rId9"/>
    <p:sldId id="481" r:id="rId10"/>
    <p:sldId id="692" r:id="rId11"/>
    <p:sldId id="693" r:id="rId12"/>
    <p:sldId id="694" r:id="rId13"/>
    <p:sldId id="258" r:id="rId14"/>
    <p:sldId id="259" r:id="rId15"/>
    <p:sldId id="260" r:id="rId16"/>
    <p:sldId id="699" r:id="rId17"/>
    <p:sldId id="696" r:id="rId18"/>
    <p:sldId id="697" r:id="rId19"/>
    <p:sldId id="263" r:id="rId20"/>
    <p:sldId id="698" r:id="rId21"/>
    <p:sldId id="266" r:id="rId22"/>
    <p:sldId id="686" r:id="rId23"/>
    <p:sldId id="256" r:id="rId24"/>
    <p:sldId id="271" r:id="rId25"/>
    <p:sldId id="264" r:id="rId26"/>
    <p:sldId id="257" r:id="rId27"/>
    <p:sldId id="270" r:id="rId28"/>
    <p:sldId id="261" r:id="rId29"/>
    <p:sldId id="262" r:id="rId30"/>
    <p:sldId id="268" r:id="rId31"/>
    <p:sldId id="269" r:id="rId32"/>
    <p:sldId id="265" r:id="rId33"/>
    <p:sldId id="691" r:id="rId34"/>
    <p:sldId id="684" r:id="rId35"/>
    <p:sldId id="68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9D57F61-10BA-465D-8B3D-EE990702123B}">
          <p14:sldIdLst>
            <p14:sldId id="410"/>
            <p14:sldId id="344"/>
            <p14:sldId id="485"/>
            <p14:sldId id="481"/>
          </p14:sldIdLst>
        </p14:section>
        <p14:section name="World Renew" id="{5A44C831-2D4B-4B90-AF61-BF1E13EA273B}">
          <p14:sldIdLst>
            <p14:sldId id="692"/>
            <p14:sldId id="693"/>
            <p14:sldId id="694"/>
            <p14:sldId id="258"/>
            <p14:sldId id="259"/>
            <p14:sldId id="260"/>
            <p14:sldId id="699"/>
            <p14:sldId id="696"/>
            <p14:sldId id="697"/>
            <p14:sldId id="263"/>
            <p14:sldId id="698"/>
            <p14:sldId id="266"/>
          </p14:sldIdLst>
        </p14:section>
        <p14:section name="Tearfund" id="{9794C18D-E332-4C65-A907-A1F89BC5709F}">
          <p14:sldIdLst>
            <p14:sldId id="686"/>
            <p14:sldId id="256"/>
            <p14:sldId id="271"/>
            <p14:sldId id="264"/>
            <p14:sldId id="257"/>
            <p14:sldId id="270"/>
            <p14:sldId id="261"/>
            <p14:sldId id="262"/>
            <p14:sldId id="268"/>
            <p14:sldId id="269"/>
            <p14:sldId id="265"/>
          </p14:sldIdLst>
        </p14:section>
        <p14:section name="Outro" id="{460C7916-9903-4993-B37F-3F5CE2E9F4FC}">
          <p14:sldIdLst>
            <p14:sldId id="691"/>
            <p14:sldId id="684"/>
            <p14:sldId id="68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F6C307-EA48-8C5D-53C3-CFA6AC48B371}" name="Anne Figge" initials="AF" userId="1e5e67bd1d3c1fc9" providerId="Windows Live"/>
  <p188:author id="{0EA04FF5-592F-5CAF-C1AC-77DF5F6C0827}" name="Ellen Engle" initials="EE" userId="S::eengle@hopeinternational.org::b0a13812-f667-4db6-8260-ee1348384ea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milie Jackson" initials="EJ" lastIdx="1" clrIdx="0">
    <p:extLst>
      <p:ext uri="{19B8F6BF-5375-455C-9EA6-DF929625EA0E}">
        <p15:presenceInfo xmlns:p15="http://schemas.microsoft.com/office/powerpoint/2012/main" userId="S-1-5-21-3452985955-3874117349-2416499595-6163" providerId="AD"/>
      </p:ext>
    </p:extLst>
  </p:cmAuthor>
  <p:cmAuthor id="2" name="Gillian Foster Wilkinson" initials="GFW" lastIdx="1" clrIdx="1">
    <p:extLst>
      <p:ext uri="{19B8F6BF-5375-455C-9EA6-DF929625EA0E}">
        <p15:presenceInfo xmlns:p15="http://schemas.microsoft.com/office/powerpoint/2012/main" userId="S::gwilkinson@hopeinternational.org::4ad9fa3d-39a9-4459-9618-ac8c9dcfe987" providerId="AD"/>
      </p:ext>
    </p:extLst>
  </p:cmAuthor>
  <p:cmAuthor id="3" name="Annie Schmus" initials="AS" lastIdx="1" clrIdx="2">
    <p:extLst>
      <p:ext uri="{19B8F6BF-5375-455C-9EA6-DF929625EA0E}">
        <p15:presenceInfo xmlns:p15="http://schemas.microsoft.com/office/powerpoint/2012/main" userId="DVRAr/sZ8sBrWI7x5wE9fzQ/6aXgUGpqFa7FevAOR3k=" providerId="None"/>
      </p:ext>
    </p:extLst>
  </p:cmAuthor>
  <p:cmAuthor id="4" name="Becca Spradlin" initials="BS" lastIdx="1" clrIdx="3">
    <p:extLst>
      <p:ext uri="{19B8F6BF-5375-455C-9EA6-DF929625EA0E}">
        <p15:presenceInfo xmlns:p15="http://schemas.microsoft.com/office/powerpoint/2012/main" userId="S::bspradlin@hopeinternational.org::abd7cded-a24d-417c-bf56-6f7322c4d04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932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11" autoAdjust="0"/>
    <p:restoredTop sz="84786" autoAdjust="0"/>
  </p:normalViewPr>
  <p:slideViewPr>
    <p:cSldViewPr snapToGrid="0">
      <p:cViewPr varScale="1">
        <p:scale>
          <a:sx n="56" d="100"/>
          <a:sy n="56" d="100"/>
        </p:scale>
        <p:origin x="928" y="5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s>
</file>

<file path=ppt/comments/modernComment_158_D74FD337.xml><?xml version="1.0" encoding="utf-8"?>
<p188:cmLst xmlns:a="http://schemas.openxmlformats.org/drawingml/2006/main" xmlns:r="http://schemas.openxmlformats.org/officeDocument/2006/relationships" xmlns:p188="http://schemas.microsoft.com/office/powerpoint/2018/8/main">
  <p188:cm id="{A4A78834-11C9-CB4A-8DA9-7F87025C6E43}" authorId="{F1F6C307-EA48-8C5D-53C3-CFA6AC48B371}" status="resolved" created="2022-09-14T12:52:06.316" complete="100000">
    <ac:txMkLst xmlns:ac="http://schemas.microsoft.com/office/drawing/2013/main/command">
      <pc:docMk xmlns:pc="http://schemas.microsoft.com/office/powerpoint/2013/main/command"/>
      <pc:sldMk xmlns:pc="http://schemas.microsoft.com/office/powerpoint/2013/main/command" cId="3612332855" sldId="344"/>
      <ac:spMk id="5" creationId="{162AD04A-3191-42EB-B943-40B14B2EA567}"/>
      <ac:txMk cp="60" len="10">
        <ac:context len="102" hash="1684877058"/>
      </ac:txMk>
    </ac:txMkLst>
    <p188:pos x="2129806" y="2650410"/>
    <p188:txBody>
      <a:bodyPr/>
      <a:lstStyle/>
      <a:p>
        <a:r>
          <a:rPr lang="en-US"/>
          <a:t>should this happen in breakout rooms in order to encourage people to talk and engage?</a:t>
        </a:r>
      </a:p>
    </p188:txBody>
  </p188:cm>
</p188:cmLst>
</file>

<file path=ppt/comments/modernComment_2B3_8DA73D98.xml><?xml version="1.0" encoding="utf-8"?>
<p188:cmLst xmlns:a="http://schemas.openxmlformats.org/drawingml/2006/main" xmlns:r="http://schemas.openxmlformats.org/officeDocument/2006/relationships" xmlns:p188="http://schemas.microsoft.com/office/powerpoint/2018/8/main">
  <p188:cm id="{CC437998-B4BB-DA49-87DD-98C7F5571DE5}" authorId="{F1F6C307-EA48-8C5D-53C3-CFA6AC48B371}" created="2022-09-13T15:59:29.639">
    <ac:txMkLst xmlns:ac="http://schemas.microsoft.com/office/drawing/2013/main/command">
      <pc:docMk xmlns:pc="http://schemas.microsoft.com/office/powerpoint/2013/main/command"/>
      <pc:sldMk xmlns:pc="http://schemas.microsoft.com/office/powerpoint/2013/main/command" cId="2376547736" sldId="691"/>
      <ac:spMk id="9" creationId="{78D07294-FD09-42B2-BB40-05D0F5DA7B7A}"/>
      <ac:txMk cp="0" len="10">
        <ac:context len="12" hash="854958366"/>
      </ac:txMk>
    </ac:txMkLst>
    <p188:pos x="4623415" y="583758"/>
    <p188:txBody>
      <a:bodyPr/>
      <a:lstStyle/>
      <a:p>
        <a:r>
          <a:rPr lang="en-US"/>
          <a:t>Mention stella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162634-F749-0441-9D21-44AD1D90CD6C}" type="datetimeFigureOut">
              <a:rPr lang="en-US" smtClean="0"/>
              <a:t>9/21/2022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38E8F5-B522-E441-A195-C7647FE76514}" type="slidenum">
              <a:rPr lang="en-US" smtClean="0"/>
              <a:t>‹#›</a:t>
            </a:fld>
            <a:endParaRPr lang="en-US"/>
          </a:p>
        </p:txBody>
      </p:sp>
    </p:spTree>
    <p:extLst>
      <p:ext uri="{BB962C8B-B14F-4D97-AF65-F5344CB8AC3E}">
        <p14:creationId xmlns:p14="http://schemas.microsoft.com/office/powerpoint/2010/main" val="751155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8E8F5-B522-E441-A195-C7647FE76514}" type="slidenum">
              <a:rPr lang="en-US" smtClean="0"/>
              <a:t>4</a:t>
            </a:fld>
            <a:endParaRPr lang="en-US"/>
          </a:p>
        </p:txBody>
      </p:sp>
    </p:spTree>
    <p:extLst>
      <p:ext uri="{BB962C8B-B14F-4D97-AF65-F5344CB8AC3E}">
        <p14:creationId xmlns:p14="http://schemas.microsoft.com/office/powerpoint/2010/main" val="1354448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c6beff1755_0_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Edward: </a:t>
            </a:r>
            <a:r>
              <a:rPr lang="en">
                <a:solidFill>
                  <a:srgbClr val="222222"/>
                </a:solidFill>
                <a:highlight>
                  <a:srgbClr val="FFFFFF"/>
                </a:highlight>
              </a:rPr>
              <a:t>·</a:t>
            </a:r>
            <a:r>
              <a:rPr lang="en" sz="700">
                <a:solidFill>
                  <a:srgbClr val="222222"/>
                </a:solidFill>
                <a:highlight>
                  <a:srgbClr val="FFFFFF"/>
                </a:highlight>
                <a:latin typeface="Times New Roman"/>
                <a:ea typeface="Times New Roman"/>
                <a:cs typeface="Times New Roman"/>
                <a:sym typeface="Times New Roman"/>
              </a:rPr>
              <a:t> </a:t>
            </a:r>
            <a:r>
              <a:rPr lang="en">
                <a:solidFill>
                  <a:srgbClr val="222222"/>
                </a:solidFill>
                <a:highlight>
                  <a:srgbClr val="FFFFFF"/>
                </a:highlight>
              </a:rPr>
              <a:t>The toolkit could contain information that will be collected and compiled regularly by the two M&amp;E officers in the course of project implementation.</a:t>
            </a:r>
            <a:endParaRPr>
              <a:solidFill>
                <a:srgbClr val="222222"/>
              </a:solidFill>
              <a:highlight>
                <a:srgbClr val="FFFFFF"/>
              </a:highlight>
            </a:endParaRPr>
          </a:p>
          <a:p>
            <a:pPr marL="0" lvl="0" indent="0" algn="just" rtl="0">
              <a:lnSpc>
                <a:spcPct val="115000"/>
              </a:lnSpc>
              <a:spcBef>
                <a:spcPts val="1200"/>
              </a:spcBef>
              <a:spcAft>
                <a:spcPts val="0"/>
              </a:spcAft>
              <a:buClr>
                <a:schemeClr val="dk1"/>
              </a:buClr>
              <a:buSzPts val="1100"/>
              <a:buFont typeface="Arial"/>
              <a:buNone/>
            </a:pPr>
            <a:r>
              <a:rPr lang="en">
                <a:solidFill>
                  <a:srgbClr val="222222"/>
                </a:solidFill>
                <a:highlight>
                  <a:srgbClr val="FFFFFF"/>
                </a:highlight>
              </a:rPr>
              <a:t>·An external consultant shall also be engaged to guide in the process of Identifying, collecting and compiling the Tool kit that it shall be a standard easy to use and effective Tool kit for community transformation.</a:t>
            </a:r>
            <a:endParaRPr>
              <a:solidFill>
                <a:srgbClr val="222222"/>
              </a:solidFill>
              <a:highlight>
                <a:srgbClr val="FFFFFF"/>
              </a:highlight>
            </a:endParaRPr>
          </a:p>
          <a:p>
            <a:pPr marL="0" lvl="0" indent="0" algn="just" rtl="0">
              <a:lnSpc>
                <a:spcPct val="115000"/>
              </a:lnSpc>
              <a:spcBef>
                <a:spcPts val="1200"/>
              </a:spcBef>
              <a:spcAft>
                <a:spcPts val="0"/>
              </a:spcAft>
              <a:buClr>
                <a:schemeClr val="dk1"/>
              </a:buClr>
              <a:buSzPts val="1100"/>
              <a:buFont typeface="Arial"/>
              <a:buNone/>
            </a:pPr>
            <a:r>
              <a:rPr lang="en">
                <a:solidFill>
                  <a:srgbClr val="222222"/>
                </a:solidFill>
                <a:highlight>
                  <a:srgbClr val="FFFFFF"/>
                </a:highlight>
              </a:rPr>
              <a:t>·Secondary information/ data shall also be sourced by the consultant from other sources like: Steppingstones manual, Current CLA manual, and others and shall be acknowledge and referenced.</a:t>
            </a:r>
            <a:endParaRPr>
              <a:solidFill>
                <a:srgbClr val="222222"/>
              </a:solidFill>
              <a:highlight>
                <a:srgbClr val="FFFFFF"/>
              </a:highlight>
            </a:endParaRPr>
          </a:p>
          <a:p>
            <a:pPr marL="0" lvl="0" indent="0" algn="just" rtl="0">
              <a:lnSpc>
                <a:spcPct val="115000"/>
              </a:lnSpc>
              <a:spcBef>
                <a:spcPts val="1200"/>
              </a:spcBef>
              <a:spcAft>
                <a:spcPts val="0"/>
              </a:spcAft>
              <a:buClr>
                <a:schemeClr val="dk1"/>
              </a:buClr>
              <a:buSzPts val="1100"/>
              <a:buFont typeface="Arial"/>
              <a:buNone/>
            </a:pPr>
            <a:r>
              <a:rPr lang="en">
                <a:solidFill>
                  <a:srgbClr val="222222"/>
                </a:solidFill>
                <a:highlight>
                  <a:srgbClr val="FFFFFF"/>
                </a:highlight>
              </a:rPr>
              <a:t>· Two workshops shall be held, facilitated by the Consultant, to plan- at the beginning of the Project and discussing the draft tool kit towards the end of the Project.</a:t>
            </a:r>
            <a:endParaRPr>
              <a:solidFill>
                <a:srgbClr val="222222"/>
              </a:solidFill>
              <a:highlight>
                <a:srgbClr val="FFFFFF"/>
              </a:highlight>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
        <p:nvSpPr>
          <p:cNvPr id="205" name="Google Shape;205;gc6beff1755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58715959e9_0_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Edward: </a:t>
            </a:r>
            <a:r>
              <a:rPr lang="en">
                <a:solidFill>
                  <a:srgbClr val="222222"/>
                </a:solidFill>
                <a:highlight>
                  <a:srgbClr val="FFFFFF"/>
                </a:highlight>
              </a:rPr>
              <a:t>·</a:t>
            </a:r>
            <a:r>
              <a:rPr lang="en" sz="700">
                <a:solidFill>
                  <a:srgbClr val="222222"/>
                </a:solidFill>
                <a:highlight>
                  <a:srgbClr val="FFFFFF"/>
                </a:highlight>
                <a:latin typeface="Times New Roman"/>
                <a:ea typeface="Times New Roman"/>
                <a:cs typeface="Times New Roman"/>
                <a:sym typeface="Times New Roman"/>
              </a:rPr>
              <a:t> </a:t>
            </a:r>
            <a:r>
              <a:rPr lang="en">
                <a:solidFill>
                  <a:srgbClr val="222222"/>
                </a:solidFill>
                <a:highlight>
                  <a:srgbClr val="FFFFFF"/>
                </a:highlight>
              </a:rPr>
              <a:t>The toolkit could contain information that will be collected and compiled regularly by the two M&amp;E officers in the course of project implementation.</a:t>
            </a:r>
            <a:endParaRPr>
              <a:solidFill>
                <a:srgbClr val="222222"/>
              </a:solidFill>
              <a:highlight>
                <a:srgbClr val="FFFFFF"/>
              </a:highlight>
            </a:endParaRPr>
          </a:p>
          <a:p>
            <a:pPr marL="0" lvl="0" indent="0" algn="just" rtl="0">
              <a:lnSpc>
                <a:spcPct val="115000"/>
              </a:lnSpc>
              <a:spcBef>
                <a:spcPts val="1200"/>
              </a:spcBef>
              <a:spcAft>
                <a:spcPts val="0"/>
              </a:spcAft>
              <a:buClr>
                <a:schemeClr val="dk1"/>
              </a:buClr>
              <a:buSzPts val="1100"/>
              <a:buFont typeface="Arial"/>
              <a:buNone/>
            </a:pPr>
            <a:r>
              <a:rPr lang="en">
                <a:solidFill>
                  <a:srgbClr val="222222"/>
                </a:solidFill>
                <a:highlight>
                  <a:srgbClr val="FFFFFF"/>
                </a:highlight>
              </a:rPr>
              <a:t>·An external consultant shall also be engaged to guide in the process of Identifying, collecting and compiling the Tool kit that it shall be a standard easy to use and effective Tool kit for community transformation.</a:t>
            </a:r>
            <a:endParaRPr>
              <a:solidFill>
                <a:srgbClr val="222222"/>
              </a:solidFill>
              <a:highlight>
                <a:srgbClr val="FFFFFF"/>
              </a:highlight>
            </a:endParaRPr>
          </a:p>
          <a:p>
            <a:pPr marL="0" lvl="0" indent="0" algn="just" rtl="0">
              <a:lnSpc>
                <a:spcPct val="115000"/>
              </a:lnSpc>
              <a:spcBef>
                <a:spcPts val="1200"/>
              </a:spcBef>
              <a:spcAft>
                <a:spcPts val="0"/>
              </a:spcAft>
              <a:buClr>
                <a:schemeClr val="dk1"/>
              </a:buClr>
              <a:buSzPts val="1100"/>
              <a:buFont typeface="Arial"/>
              <a:buNone/>
            </a:pPr>
            <a:r>
              <a:rPr lang="en">
                <a:solidFill>
                  <a:srgbClr val="222222"/>
                </a:solidFill>
                <a:highlight>
                  <a:srgbClr val="FFFFFF"/>
                </a:highlight>
              </a:rPr>
              <a:t>·Secondary information/ data shall also be sourced by the consultant from other sources like: Steppingstones manual, Current CLA manual, and others and shall be acknowledge and referenced.</a:t>
            </a:r>
            <a:endParaRPr>
              <a:solidFill>
                <a:srgbClr val="222222"/>
              </a:solidFill>
              <a:highlight>
                <a:srgbClr val="FFFFFF"/>
              </a:highlight>
            </a:endParaRPr>
          </a:p>
          <a:p>
            <a:pPr marL="0" lvl="0" indent="0" algn="just" rtl="0">
              <a:lnSpc>
                <a:spcPct val="115000"/>
              </a:lnSpc>
              <a:spcBef>
                <a:spcPts val="1200"/>
              </a:spcBef>
              <a:spcAft>
                <a:spcPts val="0"/>
              </a:spcAft>
              <a:buClr>
                <a:schemeClr val="dk1"/>
              </a:buClr>
              <a:buSzPts val="1100"/>
              <a:buFont typeface="Arial"/>
              <a:buNone/>
            </a:pPr>
            <a:r>
              <a:rPr lang="en">
                <a:solidFill>
                  <a:srgbClr val="222222"/>
                </a:solidFill>
                <a:highlight>
                  <a:srgbClr val="FFFFFF"/>
                </a:highlight>
              </a:rPr>
              <a:t>· Two workshops shall be held, facilitated by the Consultant, to plan- at the beginning of the Project and discussing the draft tool kit towards the end of the Project.</a:t>
            </a:r>
            <a:endParaRPr>
              <a:solidFill>
                <a:srgbClr val="222222"/>
              </a:solidFill>
              <a:highlight>
                <a:srgbClr val="FFFFFF"/>
              </a:highlight>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
        <p:nvSpPr>
          <p:cNvPr id="218" name="Google Shape;218;g158715959e9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58715959e9_0_3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Edward: </a:t>
            </a:r>
            <a:r>
              <a:rPr lang="en">
                <a:solidFill>
                  <a:srgbClr val="222222"/>
                </a:solidFill>
                <a:highlight>
                  <a:srgbClr val="FFFFFF"/>
                </a:highlight>
              </a:rPr>
              <a:t>·</a:t>
            </a:r>
            <a:r>
              <a:rPr lang="en" sz="700">
                <a:solidFill>
                  <a:srgbClr val="222222"/>
                </a:solidFill>
                <a:highlight>
                  <a:srgbClr val="FFFFFF"/>
                </a:highlight>
                <a:latin typeface="Times New Roman"/>
                <a:ea typeface="Times New Roman"/>
                <a:cs typeface="Times New Roman"/>
                <a:sym typeface="Times New Roman"/>
              </a:rPr>
              <a:t> </a:t>
            </a:r>
            <a:r>
              <a:rPr lang="en">
                <a:solidFill>
                  <a:srgbClr val="222222"/>
                </a:solidFill>
                <a:highlight>
                  <a:srgbClr val="FFFFFF"/>
                </a:highlight>
              </a:rPr>
              <a:t>The toolkit could contain information that will be collected and compiled regularly by the two M&amp;E officers in the course of project implementation.</a:t>
            </a:r>
            <a:endParaRPr>
              <a:solidFill>
                <a:srgbClr val="222222"/>
              </a:solidFill>
              <a:highlight>
                <a:srgbClr val="FFFFFF"/>
              </a:highlight>
            </a:endParaRPr>
          </a:p>
          <a:p>
            <a:pPr marL="0" lvl="0" indent="0" algn="just" rtl="0">
              <a:lnSpc>
                <a:spcPct val="115000"/>
              </a:lnSpc>
              <a:spcBef>
                <a:spcPts val="1200"/>
              </a:spcBef>
              <a:spcAft>
                <a:spcPts val="0"/>
              </a:spcAft>
              <a:buClr>
                <a:schemeClr val="dk1"/>
              </a:buClr>
              <a:buSzPts val="1100"/>
              <a:buFont typeface="Arial"/>
              <a:buNone/>
            </a:pPr>
            <a:r>
              <a:rPr lang="en">
                <a:solidFill>
                  <a:srgbClr val="222222"/>
                </a:solidFill>
                <a:highlight>
                  <a:srgbClr val="FFFFFF"/>
                </a:highlight>
              </a:rPr>
              <a:t>·An external consultant shall also be engaged to guide in the process of Identifying, collecting and compiling the Tool kit that it shall be a standard easy to use and effective Tool kit for community transformation.</a:t>
            </a:r>
            <a:endParaRPr>
              <a:solidFill>
                <a:srgbClr val="222222"/>
              </a:solidFill>
              <a:highlight>
                <a:srgbClr val="FFFFFF"/>
              </a:highlight>
            </a:endParaRPr>
          </a:p>
          <a:p>
            <a:pPr marL="0" lvl="0" indent="0" algn="just" rtl="0">
              <a:lnSpc>
                <a:spcPct val="115000"/>
              </a:lnSpc>
              <a:spcBef>
                <a:spcPts val="1200"/>
              </a:spcBef>
              <a:spcAft>
                <a:spcPts val="0"/>
              </a:spcAft>
              <a:buClr>
                <a:schemeClr val="dk1"/>
              </a:buClr>
              <a:buSzPts val="1100"/>
              <a:buFont typeface="Arial"/>
              <a:buNone/>
            </a:pPr>
            <a:r>
              <a:rPr lang="en">
                <a:solidFill>
                  <a:srgbClr val="222222"/>
                </a:solidFill>
                <a:highlight>
                  <a:srgbClr val="FFFFFF"/>
                </a:highlight>
              </a:rPr>
              <a:t>·Secondary information/ data shall also be sourced by the consultant from other sources like: Steppingstones manual, Current CLA manual, and others and shall be acknowledge and referenced.</a:t>
            </a:r>
            <a:endParaRPr>
              <a:solidFill>
                <a:srgbClr val="222222"/>
              </a:solidFill>
              <a:highlight>
                <a:srgbClr val="FFFFFF"/>
              </a:highlight>
            </a:endParaRPr>
          </a:p>
          <a:p>
            <a:pPr marL="0" lvl="0" indent="0" algn="just" rtl="0">
              <a:lnSpc>
                <a:spcPct val="115000"/>
              </a:lnSpc>
              <a:spcBef>
                <a:spcPts val="1200"/>
              </a:spcBef>
              <a:spcAft>
                <a:spcPts val="0"/>
              </a:spcAft>
              <a:buClr>
                <a:schemeClr val="dk1"/>
              </a:buClr>
              <a:buSzPts val="1100"/>
              <a:buFont typeface="Arial"/>
              <a:buNone/>
            </a:pPr>
            <a:r>
              <a:rPr lang="en">
                <a:solidFill>
                  <a:srgbClr val="222222"/>
                </a:solidFill>
                <a:highlight>
                  <a:srgbClr val="FFFFFF"/>
                </a:highlight>
              </a:rPr>
              <a:t>· Two workshops shall be held, facilitated by the Consultant, to plan- at the beginning of the Project and discussing the draft tool kit towards the end of the Project.</a:t>
            </a:r>
            <a:endParaRPr>
              <a:solidFill>
                <a:srgbClr val="222222"/>
              </a:solidFill>
              <a:highlight>
                <a:srgbClr val="FFFFFF"/>
              </a:highlight>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
        <p:nvSpPr>
          <p:cNvPr id="230" name="Google Shape;230;g158715959e9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77624ef19f_2_2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Edward: Thank you and Questions</a:t>
            </a:r>
            <a:endParaRPr/>
          </a:p>
        </p:txBody>
      </p:sp>
      <p:sp>
        <p:nvSpPr>
          <p:cNvPr id="258" name="Google Shape;258;g77624ef19f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8E8F5-B522-E441-A195-C7647FE76514}" type="slidenum">
              <a:rPr lang="en-US" smtClean="0"/>
              <a:t>17</a:t>
            </a:fld>
            <a:endParaRPr lang="en-US"/>
          </a:p>
        </p:txBody>
      </p:sp>
    </p:spTree>
    <p:extLst>
      <p:ext uri="{BB962C8B-B14F-4D97-AF65-F5344CB8AC3E}">
        <p14:creationId xmlns:p14="http://schemas.microsoft.com/office/powerpoint/2010/main" val="3870977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g8fb157f605_3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 name="Google Shape;33;g8fb157f605_3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g153524ba92b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 name="Google Shape;40;g153524ba92b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27447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53686218d0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53686218d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g153524ba92b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 name="Google Shape;40;g153524ba92b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34c1a05ab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34c1a05ab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04306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8E8F5-B522-E441-A195-C7647FE76514}" type="slidenum">
              <a:rPr lang="en-US" smtClean="0"/>
              <a:t>5</a:t>
            </a:fld>
            <a:endParaRPr lang="en-US"/>
          </a:p>
        </p:txBody>
      </p:sp>
    </p:spTree>
    <p:extLst>
      <p:ext uri="{BB962C8B-B14F-4D97-AF65-F5344CB8AC3E}">
        <p14:creationId xmlns:p14="http://schemas.microsoft.com/office/powerpoint/2010/main" val="3990442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535bc3f3b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535bc3f3b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53686218d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53686218d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535bc3f3b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535bc3f3b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9170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535bc3f3b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535bc3f3b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19157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8fb157f605_3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8fb157f605_3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8E8F5-B522-E441-A195-C7647FE76514}" type="slidenum">
              <a:rPr lang="en-US" smtClean="0"/>
              <a:t>28</a:t>
            </a:fld>
            <a:endParaRPr lang="en-US"/>
          </a:p>
        </p:txBody>
      </p:sp>
    </p:spTree>
    <p:extLst>
      <p:ext uri="{BB962C8B-B14F-4D97-AF65-F5344CB8AC3E}">
        <p14:creationId xmlns:p14="http://schemas.microsoft.com/office/powerpoint/2010/main" val="3288211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chance to share your details informally in the chat—good for people who don’t want to use the contact sharing sheet that we will discuss later.</a:t>
            </a:r>
          </a:p>
        </p:txBody>
      </p:sp>
      <p:sp>
        <p:nvSpPr>
          <p:cNvPr id="4" name="Slide Number Placeholder 3"/>
          <p:cNvSpPr>
            <a:spLocks noGrp="1"/>
          </p:cNvSpPr>
          <p:nvPr>
            <p:ph type="sldNum" sz="quarter" idx="5"/>
          </p:nvPr>
        </p:nvSpPr>
        <p:spPr/>
        <p:txBody>
          <a:bodyPr/>
          <a:lstStyle/>
          <a:p>
            <a:fld id="{AD38E8F5-B522-E441-A195-C7647FE76514}" type="slidenum">
              <a:rPr lang="en-US" smtClean="0"/>
              <a:t>29</a:t>
            </a:fld>
            <a:endParaRPr lang="en-US"/>
          </a:p>
        </p:txBody>
      </p:sp>
    </p:spTree>
    <p:extLst>
      <p:ext uri="{BB962C8B-B14F-4D97-AF65-F5344CB8AC3E}">
        <p14:creationId xmlns:p14="http://schemas.microsoft.com/office/powerpoint/2010/main" val="1123740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Charter </a:t>
            </a:r>
          </a:p>
          <a:p>
            <a:r>
              <a:rPr lang="en-US" dirty="0"/>
              <a:t>You will see a link for the charter in the chat—it will also come via the wrap up email form the </a:t>
            </a:r>
            <a:r>
              <a:rPr lang="en-US" dirty="0" err="1"/>
              <a:t>CoP.</a:t>
            </a:r>
            <a:endParaRPr lang="en-US" dirty="0"/>
          </a:p>
          <a:p>
            <a:r>
              <a:rPr lang="en-US" dirty="0"/>
              <a:t>At this point we are not asking people to sign the charter because:</a:t>
            </a:r>
          </a:p>
          <a:p>
            <a:r>
              <a:rPr lang="en-US" dirty="0"/>
              <a:t>Lean towards informal</a:t>
            </a:r>
          </a:p>
          <a:p>
            <a:r>
              <a:rPr lang="en-US" dirty="0"/>
              <a:t>This is a fluid space</a:t>
            </a:r>
          </a:p>
          <a:p>
            <a:r>
              <a:rPr lang="en-US" dirty="0"/>
              <a:t>But we will review after one year</a:t>
            </a:r>
          </a:p>
          <a:p>
            <a:endParaRPr lang="en-US" dirty="0"/>
          </a:p>
          <a:p>
            <a:r>
              <a:rPr lang="en-US" strike="sngStrike" dirty="0"/>
              <a:t>Google sheets for contact sharing:</a:t>
            </a:r>
          </a:p>
          <a:p>
            <a:endParaRPr lang="en-US" strike="sng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dirty="0"/>
              <a:t>You will see a link for the contact sharing sheet in the chat—it will also come via the wrap up email form the </a:t>
            </a:r>
            <a:r>
              <a:rPr lang="en-US" strike="sngStrike" dirty="0" err="1"/>
              <a:t>CoP.</a:t>
            </a:r>
            <a:endParaRPr lang="en-US" strike="sngStrike" dirty="0"/>
          </a:p>
          <a:p>
            <a:r>
              <a:rPr lang="en-US" strike="sngStrike" dirty="0"/>
              <a:t>You have to </a:t>
            </a:r>
            <a:r>
              <a:rPr lang="en-US" strike="sngStrike" dirty="0" err="1"/>
              <a:t>Opt</a:t>
            </a:r>
            <a:r>
              <a:rPr lang="en-US" strike="sngStrike" dirty="0"/>
              <a:t> in for contact sharing—read the disclaimer and put in your own details or don’t—whatever you feel comfortable with.</a:t>
            </a:r>
          </a:p>
          <a:p>
            <a:r>
              <a:rPr lang="en-US" strike="sngStrike" dirty="0"/>
              <a:t>Trying to strike the right balance between confidentiality and community</a:t>
            </a:r>
          </a:p>
          <a:p>
            <a:r>
              <a:rPr lang="en-US" strike="sngStrike" dirty="0" err="1"/>
              <a:t>Acknowldge</a:t>
            </a:r>
            <a:r>
              <a:rPr lang="en-US" strike="sngStrike" dirty="0"/>
              <a:t> that it will be difficult to please everyone</a:t>
            </a:r>
          </a:p>
          <a:p>
            <a:r>
              <a:rPr lang="en-US" strike="sngStrike" dirty="0"/>
              <a:t>You will have a chance to amend this sheet at every meeting—or by contacting the admin address that we have also put in the chat.</a:t>
            </a:r>
          </a:p>
          <a:p>
            <a:endParaRPr lang="en-US" dirty="0"/>
          </a:p>
        </p:txBody>
      </p:sp>
      <p:sp>
        <p:nvSpPr>
          <p:cNvPr id="4" name="Slide Number Placeholder 3"/>
          <p:cNvSpPr>
            <a:spLocks noGrp="1"/>
          </p:cNvSpPr>
          <p:nvPr>
            <p:ph type="sldNum" sz="quarter" idx="5"/>
          </p:nvPr>
        </p:nvSpPr>
        <p:spPr/>
        <p:txBody>
          <a:bodyPr/>
          <a:lstStyle/>
          <a:p>
            <a:fld id="{AD38E8F5-B522-E441-A195-C7647FE76514}" type="slidenum">
              <a:rPr lang="en-US" smtClean="0"/>
              <a:t>30</a:t>
            </a:fld>
            <a:endParaRPr lang="en-US"/>
          </a:p>
        </p:txBody>
      </p:sp>
    </p:spTree>
    <p:extLst>
      <p:ext uri="{BB962C8B-B14F-4D97-AF65-F5344CB8AC3E}">
        <p14:creationId xmlns:p14="http://schemas.microsoft.com/office/powerpoint/2010/main" val="1761848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8E8F5-B522-E441-A195-C7647FE76514}" type="slidenum">
              <a:rPr lang="en-US" smtClean="0"/>
              <a:t>6</a:t>
            </a:fld>
            <a:endParaRPr lang="en-US"/>
          </a:p>
        </p:txBody>
      </p:sp>
    </p:spTree>
    <p:extLst>
      <p:ext uri="{BB962C8B-B14F-4D97-AF65-F5344CB8AC3E}">
        <p14:creationId xmlns:p14="http://schemas.microsoft.com/office/powerpoint/2010/main" val="193364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7624ef19f_2_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Alice</a:t>
            </a:r>
            <a:endParaRPr/>
          </a:p>
        </p:txBody>
      </p:sp>
      <p:sp>
        <p:nvSpPr>
          <p:cNvPr id="127" name="Google Shape;127;g77624ef19f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c6beff1755_0_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Alice:World Renew is registered in Uganda as a Foreign NGO Reg. No.S.5914/202 and has been active in Uganda since 1982. </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151" name="Google Shape;151;gc6beff1755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c68572a056_0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Edward: After saying INT 1000: </a:t>
            </a:r>
            <a:r>
              <a:rPr lang="en" b="1">
                <a:solidFill>
                  <a:schemeClr val="dk1"/>
                </a:solidFill>
              </a:rPr>
              <a:t>IMM Outcome 1100:</a:t>
            </a:r>
            <a:r>
              <a:rPr lang="en">
                <a:solidFill>
                  <a:schemeClr val="dk1"/>
                </a:solidFill>
              </a:rPr>
              <a:t> Increased awareness and commitment to gender and child rights among saving group members. </a:t>
            </a:r>
            <a:r>
              <a:rPr lang="en" b="1">
                <a:solidFill>
                  <a:schemeClr val="dk1"/>
                </a:solidFill>
              </a:rPr>
              <a:t>IMM Outcome 1200: </a:t>
            </a:r>
            <a:r>
              <a:rPr lang="en">
                <a:solidFill>
                  <a:schemeClr val="dk1"/>
                </a:solidFill>
              </a:rPr>
              <a:t>Increased ability of the women and savings groups to address behaviors, norms and values related to GBV through dialogues and collective action.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just" rtl="0">
              <a:lnSpc>
                <a:spcPct val="115000"/>
              </a:lnSpc>
              <a:spcBef>
                <a:spcPts val="1200"/>
              </a:spcBef>
              <a:spcAft>
                <a:spcPts val="0"/>
              </a:spcAft>
              <a:buClr>
                <a:schemeClr val="dk1"/>
              </a:buClr>
              <a:buSzPts val="1100"/>
              <a:buFont typeface="Arial"/>
              <a:buNone/>
            </a:pPr>
            <a:r>
              <a:rPr lang="en">
                <a:solidFill>
                  <a:schemeClr val="dk1"/>
                </a:solidFill>
              </a:rPr>
              <a:t>After saying INT 2000: </a:t>
            </a:r>
            <a:r>
              <a:rPr lang="en" b="1">
                <a:solidFill>
                  <a:schemeClr val="dk1"/>
                </a:solidFill>
              </a:rPr>
              <a:t>IMM 2100: </a:t>
            </a:r>
            <a:r>
              <a:rPr lang="en">
                <a:solidFill>
                  <a:schemeClr val="dk1"/>
                </a:solidFill>
              </a:rPr>
              <a:t>Increased awareness of men and women on the value and importance of shared decision making at the household and community level. </a:t>
            </a:r>
            <a:r>
              <a:rPr lang="en" b="1">
                <a:solidFill>
                  <a:schemeClr val="dk1"/>
                </a:solidFill>
              </a:rPr>
              <a:t>IMM 2200:</a:t>
            </a:r>
            <a:r>
              <a:rPr lang="en">
                <a:solidFill>
                  <a:schemeClr val="dk1"/>
                </a:solidFill>
              </a:rPr>
              <a:t> Increased knowledge and use of business adaptive strategies among members of the savings groups.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After saying INT 3000:</a:t>
            </a:r>
            <a:r>
              <a:rPr lang="en" b="1">
                <a:solidFill>
                  <a:schemeClr val="dk1"/>
                </a:solidFill>
              </a:rPr>
              <a:t>IMM 3100: </a:t>
            </a:r>
            <a:r>
              <a:rPr lang="en">
                <a:solidFill>
                  <a:schemeClr val="dk1"/>
                </a:solidFill>
              </a:rPr>
              <a:t>Increased confidence and knowledge on how to advocate and lobby.</a:t>
            </a:r>
            <a:endParaRPr>
              <a:solidFill>
                <a:schemeClr val="dk1"/>
              </a:solidFill>
            </a:endParaRPr>
          </a:p>
          <a:p>
            <a:pPr marL="0" lvl="0" indent="0" algn="just" rtl="0">
              <a:lnSpc>
                <a:spcPct val="115000"/>
              </a:lnSpc>
              <a:spcBef>
                <a:spcPts val="1200"/>
              </a:spcBef>
              <a:spcAft>
                <a:spcPts val="0"/>
              </a:spcAft>
              <a:buClr>
                <a:schemeClr val="dk1"/>
              </a:buClr>
              <a:buSzPts val="1100"/>
              <a:buFont typeface="Arial"/>
              <a:buNone/>
            </a:pPr>
            <a:r>
              <a:rPr lang="en" b="1">
                <a:solidFill>
                  <a:schemeClr val="dk1"/>
                </a:solidFill>
              </a:rPr>
              <a:t>IMM 3200: </a:t>
            </a:r>
            <a:r>
              <a:rPr lang="en">
                <a:solidFill>
                  <a:schemeClr val="dk1"/>
                </a:solidFill>
              </a:rPr>
              <a:t>Increased awareness of the role of CLAs as platforms for socio-economic community transformation.</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164" name="Google Shape;164;gc68572a056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c6beff1755_0_3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Edward: Collectively advocate for resources from local government and other sources, achieve economies of scale for purchasing power and access formal financial institutions.</a:t>
            </a:r>
            <a:endParaRPr>
              <a:solidFill>
                <a:schemeClr val="dk1"/>
              </a:solidFill>
            </a:endParaRPr>
          </a:p>
          <a:p>
            <a:pPr marL="0" lvl="0" indent="0" algn="l" rtl="0">
              <a:spcBef>
                <a:spcPts val="0"/>
              </a:spcBef>
              <a:spcAft>
                <a:spcPts val="0"/>
              </a:spcAft>
              <a:buNone/>
            </a:pPr>
            <a:r>
              <a:rPr lang="en">
                <a:solidFill>
                  <a:schemeClr val="dk1"/>
                </a:solidFill>
              </a:rPr>
              <a:t>• Function as community based organizations capable of supporting local initiatives in sustainable agriculture, healthcare and education. </a:t>
            </a:r>
            <a:endParaRPr>
              <a:solidFill>
                <a:schemeClr val="dk1"/>
              </a:solidFill>
            </a:endParaRPr>
          </a:p>
          <a:p>
            <a:pPr marL="0" lvl="0" indent="0" algn="l" rtl="0">
              <a:spcBef>
                <a:spcPts val="0"/>
              </a:spcBef>
              <a:spcAft>
                <a:spcPts val="0"/>
              </a:spcAft>
              <a:buNone/>
            </a:pPr>
            <a:r>
              <a:rPr lang="en">
                <a:solidFill>
                  <a:schemeClr val="dk1"/>
                </a:solidFill>
              </a:rPr>
              <a:t>• To be a voice for Justice to the marginalized and vulnerable in the communities.</a:t>
            </a:r>
            <a:endParaRPr>
              <a:solidFill>
                <a:schemeClr val="dk1"/>
              </a:solidFill>
            </a:endParaRPr>
          </a:p>
          <a:p>
            <a:pPr marL="0" lvl="0" indent="0" algn="l" rtl="0">
              <a:spcBef>
                <a:spcPts val="0"/>
              </a:spcBef>
              <a:spcAft>
                <a:spcPts val="0"/>
              </a:spcAft>
              <a:buNone/>
            </a:pPr>
            <a:r>
              <a:rPr lang="en">
                <a:solidFill>
                  <a:schemeClr val="dk1"/>
                </a:solidFill>
              </a:rPr>
              <a:t>• In addition to advocating and coordinating activities, leaders are developed, many of whom are women who have not previously had leadership training or opportunities. </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179" name="Google Shape;179;gc6beff1755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c6beff1755_0_10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Edward</a:t>
            </a:r>
            <a:endParaRPr>
              <a:solidFill>
                <a:schemeClr val="dk1"/>
              </a:solidFill>
            </a:endParaRPr>
          </a:p>
        </p:txBody>
      </p:sp>
      <p:sp>
        <p:nvSpPr>
          <p:cNvPr id="242" name="Google Shape;242;gc6beff1755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c6beff1755_0_4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Edward: Who is to use this tool kit: The tool kit is meant to be used by: World Renew, its partners and external stakeholders. </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192" name="Google Shape;192;gc6beff1755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30F3C3-0684-41A5-B917-684A0C3781F0}"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5DE2A-4BCA-4315-8A6B-C6C3CB9195F9}" type="slidenum">
              <a:rPr lang="en-US" smtClean="0"/>
              <a:t>‹#›</a:t>
            </a:fld>
            <a:endParaRPr lang="en-US"/>
          </a:p>
        </p:txBody>
      </p:sp>
    </p:spTree>
    <p:extLst>
      <p:ext uri="{BB962C8B-B14F-4D97-AF65-F5344CB8AC3E}">
        <p14:creationId xmlns:p14="http://schemas.microsoft.com/office/powerpoint/2010/main" val="2032552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30F3C3-0684-41A5-B917-684A0C3781F0}"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5DE2A-4BCA-4315-8A6B-C6C3CB9195F9}" type="slidenum">
              <a:rPr lang="en-US" smtClean="0"/>
              <a:t>‹#›</a:t>
            </a:fld>
            <a:endParaRPr lang="en-US"/>
          </a:p>
        </p:txBody>
      </p:sp>
    </p:spTree>
    <p:extLst>
      <p:ext uri="{BB962C8B-B14F-4D97-AF65-F5344CB8AC3E}">
        <p14:creationId xmlns:p14="http://schemas.microsoft.com/office/powerpoint/2010/main" val="1814581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30F3C3-0684-41A5-B917-684A0C3781F0}"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5DE2A-4BCA-4315-8A6B-C6C3CB9195F9}" type="slidenum">
              <a:rPr lang="en-US" smtClean="0"/>
              <a:t>‹#›</a:t>
            </a:fld>
            <a:endParaRPr lang="en-US"/>
          </a:p>
        </p:txBody>
      </p:sp>
    </p:spTree>
    <p:extLst>
      <p:ext uri="{BB962C8B-B14F-4D97-AF65-F5344CB8AC3E}">
        <p14:creationId xmlns:p14="http://schemas.microsoft.com/office/powerpoint/2010/main" val="2672521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cover slide" type="title">
  <p:cSld name="Title cover slid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76200" y="2095467"/>
            <a:ext cx="11239600" cy="128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34343"/>
              </a:buClr>
              <a:buSzPts val="5200"/>
              <a:buFont typeface="Calibri"/>
              <a:buNone/>
              <a:defRPr sz="6933" b="1">
                <a:solidFill>
                  <a:srgbClr val="434343"/>
                </a:solidFill>
                <a:latin typeface="Calibri"/>
                <a:ea typeface="Calibri"/>
                <a:cs typeface="Calibri"/>
                <a:sym typeface="Calibri"/>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1328200" y="3376667"/>
            <a:ext cx="9535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3000"/>
              <a:buFont typeface="Calibri"/>
              <a:buNone/>
              <a:defRPr sz="4000">
                <a:solidFill>
                  <a:srgbClr val="434343"/>
                </a:solidFill>
                <a:latin typeface="Calibri"/>
                <a:ea typeface="Calibri"/>
                <a:cs typeface="Calibri"/>
                <a:sym typeface="Calibri"/>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12" name="Google Shape;12;p2"/>
          <p:cNvPicPr preferRelativeResize="0"/>
          <p:nvPr/>
        </p:nvPicPr>
        <p:blipFill>
          <a:blip r:embed="rId3">
            <a:alphaModFix/>
          </a:blip>
          <a:stretch>
            <a:fillRect/>
          </a:stretch>
        </p:blipFill>
        <p:spPr>
          <a:xfrm>
            <a:off x="10035900" y="5950134"/>
            <a:ext cx="1788000" cy="563333"/>
          </a:xfrm>
          <a:prstGeom prst="rect">
            <a:avLst/>
          </a:prstGeom>
          <a:noFill/>
          <a:ln>
            <a:noFill/>
          </a:ln>
        </p:spPr>
      </p:pic>
    </p:spTree>
    <p:extLst>
      <p:ext uri="{BB962C8B-B14F-4D97-AF65-F5344CB8AC3E}">
        <p14:creationId xmlns:p14="http://schemas.microsoft.com/office/powerpoint/2010/main" val="2904452913"/>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age style 1" type="twoColTx">
  <p:cSld name="Page style 1">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1488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2800"/>
              <a:buFont typeface="Calibri"/>
              <a:buNone/>
              <a:defRPr b="1">
                <a:solidFill>
                  <a:srgbClr val="434343"/>
                </a:solidFill>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415600" y="1342033"/>
            <a:ext cx="113608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34343"/>
              </a:buClr>
              <a:buSzPts val="1400"/>
              <a:buFont typeface="Calibri"/>
              <a:buChar char="●"/>
              <a:defRPr sz="1867">
                <a:solidFill>
                  <a:srgbClr val="434343"/>
                </a:solidFill>
                <a:latin typeface="Calibri"/>
                <a:ea typeface="Calibri"/>
                <a:cs typeface="Calibri"/>
                <a:sym typeface="Calibri"/>
              </a:defRPr>
            </a:lvl1pPr>
            <a:lvl2pPr marL="1219170" lvl="1" indent="-423323" rtl="0">
              <a:spcBef>
                <a:spcPts val="2133"/>
              </a:spcBef>
              <a:spcAft>
                <a:spcPts val="0"/>
              </a:spcAft>
              <a:buClr>
                <a:srgbClr val="434343"/>
              </a:buClr>
              <a:buSzPts val="1400"/>
              <a:buFont typeface="Calibri"/>
              <a:buChar char="○"/>
              <a:defRPr>
                <a:solidFill>
                  <a:srgbClr val="434343"/>
                </a:solidFill>
                <a:latin typeface="Calibri"/>
                <a:ea typeface="Calibri"/>
                <a:cs typeface="Calibri"/>
                <a:sym typeface="Calibri"/>
              </a:defRPr>
            </a:lvl2pPr>
            <a:lvl3pPr marL="1828754" lvl="2" indent="-423323" rtl="0">
              <a:spcBef>
                <a:spcPts val="2133"/>
              </a:spcBef>
              <a:spcAft>
                <a:spcPts val="0"/>
              </a:spcAft>
              <a:buClr>
                <a:srgbClr val="434343"/>
              </a:buClr>
              <a:buSzPts val="1400"/>
              <a:buFont typeface="Calibri"/>
              <a:buChar char="■"/>
              <a:defRPr>
                <a:solidFill>
                  <a:srgbClr val="434343"/>
                </a:solidFill>
                <a:latin typeface="Calibri"/>
                <a:ea typeface="Calibri"/>
                <a:cs typeface="Calibri"/>
                <a:sym typeface="Calibri"/>
              </a:defRPr>
            </a:lvl3pPr>
            <a:lvl4pPr marL="2438339" lvl="3" indent="-423323" rtl="0">
              <a:spcBef>
                <a:spcPts val="2133"/>
              </a:spcBef>
              <a:spcAft>
                <a:spcPts val="0"/>
              </a:spcAft>
              <a:buClr>
                <a:srgbClr val="434343"/>
              </a:buClr>
              <a:buSzPts val="1400"/>
              <a:buFont typeface="Calibri"/>
              <a:buChar char="●"/>
              <a:defRPr>
                <a:solidFill>
                  <a:srgbClr val="434343"/>
                </a:solidFill>
                <a:latin typeface="Calibri"/>
                <a:ea typeface="Calibri"/>
                <a:cs typeface="Calibri"/>
                <a:sym typeface="Calibri"/>
              </a:defRPr>
            </a:lvl4pPr>
            <a:lvl5pPr marL="3047924" lvl="4" indent="-423323" rtl="0">
              <a:spcBef>
                <a:spcPts val="2133"/>
              </a:spcBef>
              <a:spcAft>
                <a:spcPts val="0"/>
              </a:spcAft>
              <a:buClr>
                <a:srgbClr val="434343"/>
              </a:buClr>
              <a:buSzPts val="1400"/>
              <a:buFont typeface="Calibri"/>
              <a:buChar char="○"/>
              <a:defRPr>
                <a:solidFill>
                  <a:srgbClr val="434343"/>
                </a:solidFill>
                <a:latin typeface="Calibri"/>
                <a:ea typeface="Calibri"/>
                <a:cs typeface="Calibri"/>
                <a:sym typeface="Calibri"/>
              </a:defRPr>
            </a:lvl5pPr>
            <a:lvl6pPr marL="3657509" lvl="5" indent="-423323" rtl="0">
              <a:spcBef>
                <a:spcPts val="2133"/>
              </a:spcBef>
              <a:spcAft>
                <a:spcPts val="0"/>
              </a:spcAft>
              <a:buClr>
                <a:srgbClr val="434343"/>
              </a:buClr>
              <a:buSzPts val="1400"/>
              <a:buFont typeface="Calibri"/>
              <a:buChar char="■"/>
              <a:defRPr>
                <a:solidFill>
                  <a:srgbClr val="434343"/>
                </a:solidFill>
                <a:latin typeface="Calibri"/>
                <a:ea typeface="Calibri"/>
                <a:cs typeface="Calibri"/>
                <a:sym typeface="Calibri"/>
              </a:defRPr>
            </a:lvl6pPr>
            <a:lvl7pPr marL="4267093" lvl="6" indent="-423323" rtl="0">
              <a:spcBef>
                <a:spcPts val="2133"/>
              </a:spcBef>
              <a:spcAft>
                <a:spcPts val="0"/>
              </a:spcAft>
              <a:buClr>
                <a:srgbClr val="434343"/>
              </a:buClr>
              <a:buSzPts val="1400"/>
              <a:buFont typeface="Calibri"/>
              <a:buChar char="●"/>
              <a:defRPr>
                <a:solidFill>
                  <a:srgbClr val="434343"/>
                </a:solidFill>
                <a:latin typeface="Calibri"/>
                <a:ea typeface="Calibri"/>
                <a:cs typeface="Calibri"/>
                <a:sym typeface="Calibri"/>
              </a:defRPr>
            </a:lvl7pPr>
            <a:lvl8pPr marL="4876678" lvl="7" indent="-423323" rtl="0">
              <a:spcBef>
                <a:spcPts val="2133"/>
              </a:spcBef>
              <a:spcAft>
                <a:spcPts val="0"/>
              </a:spcAft>
              <a:buClr>
                <a:srgbClr val="434343"/>
              </a:buClr>
              <a:buSzPts val="1400"/>
              <a:buFont typeface="Calibri"/>
              <a:buChar char="○"/>
              <a:defRPr>
                <a:solidFill>
                  <a:srgbClr val="434343"/>
                </a:solidFill>
                <a:latin typeface="Calibri"/>
                <a:ea typeface="Calibri"/>
                <a:cs typeface="Calibri"/>
                <a:sym typeface="Calibri"/>
              </a:defRPr>
            </a:lvl8pPr>
            <a:lvl9pPr marL="5486263" lvl="8" indent="-423323" rtl="0">
              <a:spcBef>
                <a:spcPts val="2133"/>
              </a:spcBef>
              <a:spcAft>
                <a:spcPts val="2133"/>
              </a:spcAft>
              <a:buClr>
                <a:srgbClr val="434343"/>
              </a:buClr>
              <a:buSzPts val="1400"/>
              <a:buFont typeface="Calibri"/>
              <a:buChar char="■"/>
              <a:defRPr>
                <a:solidFill>
                  <a:srgbClr val="434343"/>
                </a:solidFill>
                <a:latin typeface="Calibri"/>
                <a:ea typeface="Calibri"/>
                <a:cs typeface="Calibri"/>
                <a:sym typeface="Calibri"/>
              </a:defRPr>
            </a:lvl9pPr>
          </a:lstStyle>
          <a:p>
            <a:endParaRPr/>
          </a:p>
        </p:txBody>
      </p:sp>
      <p:pic>
        <p:nvPicPr>
          <p:cNvPr id="16" name="Google Shape;16;p3"/>
          <p:cNvPicPr preferRelativeResize="0"/>
          <p:nvPr/>
        </p:nvPicPr>
        <p:blipFill>
          <a:blip r:embed="rId3">
            <a:alphaModFix/>
          </a:blip>
          <a:stretch>
            <a:fillRect/>
          </a:stretch>
        </p:blipFill>
        <p:spPr>
          <a:xfrm>
            <a:off x="10035900" y="5950134"/>
            <a:ext cx="1788000" cy="563333"/>
          </a:xfrm>
          <a:prstGeom prst="rect">
            <a:avLst/>
          </a:prstGeom>
          <a:noFill/>
          <a:ln>
            <a:noFill/>
          </a:ln>
        </p:spPr>
      </p:pic>
      <p:sp>
        <p:nvSpPr>
          <p:cNvPr id="17" name="Google Shape;17;p3"/>
          <p:cNvSpPr txBox="1"/>
          <p:nvPr/>
        </p:nvSpPr>
        <p:spPr>
          <a:xfrm>
            <a:off x="415600" y="6207067"/>
            <a:ext cx="431200" cy="3652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fld id="{00000000-1234-1234-1234-123412341234}" type="slidenum">
              <a:rPr lang="en-GB" sz="1333">
                <a:solidFill>
                  <a:schemeClr val="accent2"/>
                </a:solidFill>
                <a:latin typeface="Source Code Pro"/>
                <a:ea typeface="Source Code Pro"/>
                <a:cs typeface="Source Code Pro"/>
                <a:sym typeface="Source Code Pro"/>
              </a:rPr>
              <a:pPr marL="0" lvl="0" indent="0" algn="l" rtl="0">
                <a:spcBef>
                  <a:spcPts val="0"/>
                </a:spcBef>
                <a:spcAft>
                  <a:spcPts val="0"/>
                </a:spcAft>
                <a:buNone/>
              </a:pPr>
              <a:t>‹#›</a:t>
            </a:fld>
            <a:endParaRPr sz="2400" dirty="0"/>
          </a:p>
        </p:txBody>
      </p:sp>
    </p:spTree>
    <p:extLst>
      <p:ext uri="{BB962C8B-B14F-4D97-AF65-F5344CB8AC3E}">
        <p14:creationId xmlns:p14="http://schemas.microsoft.com/office/powerpoint/2010/main" val="706296248"/>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age style 2">
  <p:cSld name="Page style 2">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4"/>
          <p:cNvSpPr txBox="1">
            <a:spLocks noGrp="1"/>
          </p:cNvSpPr>
          <p:nvPr>
            <p:ph type="body" idx="1"/>
          </p:nvPr>
        </p:nvSpPr>
        <p:spPr>
          <a:xfrm>
            <a:off x="5916100" y="679367"/>
            <a:ext cx="5863200" cy="4940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34343"/>
              </a:buClr>
              <a:buSzPts val="1400"/>
              <a:buFont typeface="Calibri"/>
              <a:buChar char="●"/>
              <a:defRPr sz="1867">
                <a:solidFill>
                  <a:srgbClr val="434343"/>
                </a:solidFill>
                <a:latin typeface="Calibri"/>
                <a:ea typeface="Calibri"/>
                <a:cs typeface="Calibri"/>
                <a:sym typeface="Calibri"/>
              </a:defRPr>
            </a:lvl1pPr>
            <a:lvl2pPr marL="1219170" lvl="1" indent="-423323" rtl="0">
              <a:spcBef>
                <a:spcPts val="2133"/>
              </a:spcBef>
              <a:spcAft>
                <a:spcPts val="0"/>
              </a:spcAft>
              <a:buClr>
                <a:srgbClr val="434343"/>
              </a:buClr>
              <a:buSzPts val="1400"/>
              <a:buFont typeface="Calibri"/>
              <a:buChar char="○"/>
              <a:defRPr>
                <a:solidFill>
                  <a:srgbClr val="434343"/>
                </a:solidFill>
                <a:latin typeface="Calibri"/>
                <a:ea typeface="Calibri"/>
                <a:cs typeface="Calibri"/>
                <a:sym typeface="Calibri"/>
              </a:defRPr>
            </a:lvl2pPr>
            <a:lvl3pPr marL="1828754" lvl="2" indent="-423323" rtl="0">
              <a:spcBef>
                <a:spcPts val="2133"/>
              </a:spcBef>
              <a:spcAft>
                <a:spcPts val="0"/>
              </a:spcAft>
              <a:buClr>
                <a:srgbClr val="434343"/>
              </a:buClr>
              <a:buSzPts val="1400"/>
              <a:buFont typeface="Calibri"/>
              <a:buChar char="■"/>
              <a:defRPr>
                <a:solidFill>
                  <a:srgbClr val="434343"/>
                </a:solidFill>
                <a:latin typeface="Calibri"/>
                <a:ea typeface="Calibri"/>
                <a:cs typeface="Calibri"/>
                <a:sym typeface="Calibri"/>
              </a:defRPr>
            </a:lvl3pPr>
            <a:lvl4pPr marL="2438339" lvl="3" indent="-423323" rtl="0">
              <a:spcBef>
                <a:spcPts val="2133"/>
              </a:spcBef>
              <a:spcAft>
                <a:spcPts val="0"/>
              </a:spcAft>
              <a:buClr>
                <a:srgbClr val="434343"/>
              </a:buClr>
              <a:buSzPts val="1400"/>
              <a:buFont typeface="Calibri"/>
              <a:buChar char="●"/>
              <a:defRPr>
                <a:solidFill>
                  <a:srgbClr val="434343"/>
                </a:solidFill>
                <a:latin typeface="Calibri"/>
                <a:ea typeface="Calibri"/>
                <a:cs typeface="Calibri"/>
                <a:sym typeface="Calibri"/>
              </a:defRPr>
            </a:lvl4pPr>
            <a:lvl5pPr marL="3047924" lvl="4" indent="-423323" rtl="0">
              <a:spcBef>
                <a:spcPts val="2133"/>
              </a:spcBef>
              <a:spcAft>
                <a:spcPts val="0"/>
              </a:spcAft>
              <a:buClr>
                <a:srgbClr val="434343"/>
              </a:buClr>
              <a:buSzPts val="1400"/>
              <a:buFont typeface="Calibri"/>
              <a:buChar char="○"/>
              <a:defRPr>
                <a:solidFill>
                  <a:srgbClr val="434343"/>
                </a:solidFill>
                <a:latin typeface="Calibri"/>
                <a:ea typeface="Calibri"/>
                <a:cs typeface="Calibri"/>
                <a:sym typeface="Calibri"/>
              </a:defRPr>
            </a:lvl5pPr>
            <a:lvl6pPr marL="3657509" lvl="5" indent="-423323" rtl="0">
              <a:spcBef>
                <a:spcPts val="2133"/>
              </a:spcBef>
              <a:spcAft>
                <a:spcPts val="0"/>
              </a:spcAft>
              <a:buClr>
                <a:srgbClr val="434343"/>
              </a:buClr>
              <a:buSzPts val="1400"/>
              <a:buFont typeface="Calibri"/>
              <a:buChar char="■"/>
              <a:defRPr>
                <a:solidFill>
                  <a:srgbClr val="434343"/>
                </a:solidFill>
                <a:latin typeface="Calibri"/>
                <a:ea typeface="Calibri"/>
                <a:cs typeface="Calibri"/>
                <a:sym typeface="Calibri"/>
              </a:defRPr>
            </a:lvl6pPr>
            <a:lvl7pPr marL="4267093" lvl="6" indent="-423323" rtl="0">
              <a:spcBef>
                <a:spcPts val="2133"/>
              </a:spcBef>
              <a:spcAft>
                <a:spcPts val="0"/>
              </a:spcAft>
              <a:buClr>
                <a:srgbClr val="434343"/>
              </a:buClr>
              <a:buSzPts val="1400"/>
              <a:buFont typeface="Calibri"/>
              <a:buChar char="●"/>
              <a:defRPr>
                <a:solidFill>
                  <a:srgbClr val="434343"/>
                </a:solidFill>
                <a:latin typeface="Calibri"/>
                <a:ea typeface="Calibri"/>
                <a:cs typeface="Calibri"/>
                <a:sym typeface="Calibri"/>
              </a:defRPr>
            </a:lvl7pPr>
            <a:lvl8pPr marL="4876678" lvl="7" indent="-423323" rtl="0">
              <a:spcBef>
                <a:spcPts val="2133"/>
              </a:spcBef>
              <a:spcAft>
                <a:spcPts val="0"/>
              </a:spcAft>
              <a:buClr>
                <a:srgbClr val="434343"/>
              </a:buClr>
              <a:buSzPts val="1400"/>
              <a:buFont typeface="Calibri"/>
              <a:buChar char="○"/>
              <a:defRPr>
                <a:solidFill>
                  <a:srgbClr val="434343"/>
                </a:solidFill>
                <a:latin typeface="Calibri"/>
                <a:ea typeface="Calibri"/>
                <a:cs typeface="Calibri"/>
                <a:sym typeface="Calibri"/>
              </a:defRPr>
            </a:lvl8pPr>
            <a:lvl9pPr marL="5486263" lvl="8" indent="-423323" rtl="0">
              <a:spcBef>
                <a:spcPts val="2133"/>
              </a:spcBef>
              <a:spcAft>
                <a:spcPts val="2133"/>
              </a:spcAft>
              <a:buClr>
                <a:srgbClr val="434343"/>
              </a:buClr>
              <a:buSzPts val="1400"/>
              <a:buFont typeface="Calibri"/>
              <a:buChar char="■"/>
              <a:defRPr>
                <a:solidFill>
                  <a:srgbClr val="434343"/>
                </a:solidFill>
                <a:latin typeface="Calibri"/>
                <a:ea typeface="Calibri"/>
                <a:cs typeface="Calibri"/>
                <a:sym typeface="Calibri"/>
              </a:defRPr>
            </a:lvl9pPr>
          </a:lstStyle>
          <a:p>
            <a:endParaRPr/>
          </a:p>
        </p:txBody>
      </p:sp>
      <p:pic>
        <p:nvPicPr>
          <p:cNvPr id="20" name="Google Shape;20;p4"/>
          <p:cNvPicPr preferRelativeResize="0"/>
          <p:nvPr/>
        </p:nvPicPr>
        <p:blipFill>
          <a:blip r:embed="rId3">
            <a:alphaModFix/>
          </a:blip>
          <a:stretch>
            <a:fillRect/>
          </a:stretch>
        </p:blipFill>
        <p:spPr>
          <a:xfrm>
            <a:off x="10035900" y="5950134"/>
            <a:ext cx="1788000" cy="563333"/>
          </a:xfrm>
          <a:prstGeom prst="rect">
            <a:avLst/>
          </a:prstGeom>
          <a:noFill/>
          <a:ln>
            <a:noFill/>
          </a:ln>
        </p:spPr>
      </p:pic>
      <p:sp>
        <p:nvSpPr>
          <p:cNvPr id="21" name="Google Shape;21;p4"/>
          <p:cNvSpPr txBox="1">
            <a:spLocks noGrp="1"/>
          </p:cNvSpPr>
          <p:nvPr>
            <p:ph type="title"/>
          </p:nvPr>
        </p:nvSpPr>
        <p:spPr>
          <a:xfrm>
            <a:off x="616833" y="1816051"/>
            <a:ext cx="3954800" cy="1370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34343"/>
              </a:buClr>
              <a:buSzPts val="3000"/>
              <a:buFont typeface="Calibri"/>
              <a:buNone/>
              <a:defRPr sz="4000" b="1">
                <a:solidFill>
                  <a:srgbClr val="434343"/>
                </a:solidFill>
                <a:latin typeface="Calibri"/>
                <a:ea typeface="Calibri"/>
                <a:cs typeface="Calibri"/>
                <a:sym typeface="Calibri"/>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2" name="Google Shape;22;p4"/>
          <p:cNvSpPr txBox="1">
            <a:spLocks noGrp="1"/>
          </p:cNvSpPr>
          <p:nvPr>
            <p:ph type="subTitle" idx="2"/>
          </p:nvPr>
        </p:nvSpPr>
        <p:spPr>
          <a:xfrm>
            <a:off x="728633" y="3115645"/>
            <a:ext cx="3731200" cy="112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900"/>
              <a:buFont typeface="Calibri"/>
              <a:buNone/>
              <a:defRPr sz="2533">
                <a:solidFill>
                  <a:srgbClr val="434343"/>
                </a:solidFill>
                <a:latin typeface="Calibri"/>
                <a:ea typeface="Calibri"/>
                <a:cs typeface="Calibri"/>
                <a:sym typeface="Calibri"/>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404308453"/>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d slide">
  <p:cSld name="End slide">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5"/>
          <p:cNvSpPr txBox="1"/>
          <p:nvPr/>
        </p:nvSpPr>
        <p:spPr>
          <a:xfrm>
            <a:off x="3487200" y="3891300"/>
            <a:ext cx="5217600" cy="898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3067" dirty="0">
                <a:solidFill>
                  <a:srgbClr val="0B2F43"/>
                </a:solidFill>
                <a:latin typeface="Calibri"/>
                <a:ea typeface="Calibri"/>
                <a:cs typeface="Calibri"/>
                <a:sym typeface="Calibri"/>
              </a:rPr>
              <a:t>www.tearfund.org</a:t>
            </a:r>
            <a:endParaRPr sz="4000" dirty="0">
              <a:solidFill>
                <a:srgbClr val="0B2F43"/>
              </a:solidFill>
              <a:latin typeface="Calibri"/>
              <a:ea typeface="Calibri"/>
              <a:cs typeface="Calibri"/>
              <a:sym typeface="Calibri"/>
            </a:endParaRPr>
          </a:p>
        </p:txBody>
      </p:sp>
      <p:pic>
        <p:nvPicPr>
          <p:cNvPr id="25" name="Google Shape;25;p5"/>
          <p:cNvPicPr preferRelativeResize="0"/>
          <p:nvPr/>
        </p:nvPicPr>
        <p:blipFill>
          <a:blip r:embed="rId3">
            <a:alphaModFix/>
          </a:blip>
          <a:stretch>
            <a:fillRect/>
          </a:stretch>
        </p:blipFill>
        <p:spPr>
          <a:xfrm>
            <a:off x="3868834" y="2407567"/>
            <a:ext cx="4454333" cy="1399067"/>
          </a:xfrm>
          <a:prstGeom prst="rect">
            <a:avLst/>
          </a:prstGeom>
          <a:noFill/>
          <a:ln>
            <a:noFill/>
          </a:ln>
        </p:spPr>
      </p:pic>
      <p:sp>
        <p:nvSpPr>
          <p:cNvPr id="26" name="Google Shape;26;p5"/>
          <p:cNvSpPr txBox="1"/>
          <p:nvPr/>
        </p:nvSpPr>
        <p:spPr>
          <a:xfrm>
            <a:off x="0" y="5283000"/>
            <a:ext cx="12192000" cy="10076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67"/>
              </a:spcAft>
              <a:buNone/>
            </a:pPr>
            <a:r>
              <a:rPr lang="en-GB" sz="1333" dirty="0">
                <a:solidFill>
                  <a:srgbClr val="0B2F43"/>
                </a:solidFill>
                <a:latin typeface="Calibri"/>
                <a:ea typeface="Calibri"/>
                <a:cs typeface="Calibri"/>
                <a:sym typeface="Calibri"/>
              </a:rPr>
              <a:t>Registered office 100 Church Road, Teddington TW11 8QE. Registered in England: 994339. A company limited by guarantee. </a:t>
            </a:r>
            <a:br>
              <a:rPr lang="en-GB" sz="1333" dirty="0">
                <a:solidFill>
                  <a:srgbClr val="0B2F43"/>
                </a:solidFill>
                <a:latin typeface="Calibri"/>
                <a:ea typeface="Calibri"/>
                <a:cs typeface="Calibri"/>
                <a:sym typeface="Calibri"/>
              </a:rPr>
            </a:br>
            <a:r>
              <a:rPr lang="en-GB" sz="1333" dirty="0">
                <a:solidFill>
                  <a:srgbClr val="0B2F43"/>
                </a:solidFill>
                <a:latin typeface="Calibri"/>
                <a:ea typeface="Calibri"/>
                <a:cs typeface="Calibri"/>
                <a:sym typeface="Calibri"/>
              </a:rPr>
              <a:t>Registered Charity No. 265464 (England &amp; Wales) Registered Charity No. SC037624 (Scotland)</a:t>
            </a:r>
            <a:endParaRPr sz="1333" dirty="0">
              <a:solidFill>
                <a:srgbClr val="0B2F43"/>
              </a:solidFill>
              <a:latin typeface="Calibri"/>
              <a:ea typeface="Calibri"/>
              <a:cs typeface="Calibri"/>
              <a:sym typeface="Calibri"/>
            </a:endParaRPr>
          </a:p>
        </p:txBody>
      </p:sp>
    </p:spTree>
    <p:extLst>
      <p:ext uri="{BB962C8B-B14F-4D97-AF65-F5344CB8AC3E}">
        <p14:creationId xmlns:p14="http://schemas.microsoft.com/office/powerpoint/2010/main" val="573639185"/>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1">
  <p:cSld name="Blank 1">
    <p:bg>
      <p:bgPr>
        <a:solidFill>
          <a:srgbClr val="FCD500"/>
        </a:solidFill>
        <a:effectLst/>
      </p:bgPr>
    </p:bg>
    <p:spTree>
      <p:nvGrpSpPr>
        <p:cNvPr id="1" name="Shape 27"/>
        <p:cNvGrpSpPr/>
        <p:nvPr/>
      </p:nvGrpSpPr>
      <p:grpSpPr>
        <a:xfrm>
          <a:off x="0" y="0"/>
          <a:ext cx="0" cy="0"/>
          <a:chOff x="0" y="0"/>
          <a:chExt cx="0" cy="0"/>
        </a:xfrm>
      </p:grpSpPr>
      <p:pic>
        <p:nvPicPr>
          <p:cNvPr id="28" name="Google Shape;28;p6"/>
          <p:cNvPicPr preferRelativeResize="0"/>
          <p:nvPr/>
        </p:nvPicPr>
        <p:blipFill>
          <a:blip r:embed="rId2">
            <a:alphaModFix/>
          </a:blip>
          <a:stretch>
            <a:fillRect/>
          </a:stretch>
        </p:blipFill>
        <p:spPr>
          <a:xfrm>
            <a:off x="10035900" y="5950134"/>
            <a:ext cx="1788000" cy="563333"/>
          </a:xfrm>
          <a:prstGeom prst="rect">
            <a:avLst/>
          </a:prstGeom>
          <a:noFill/>
          <a:ln>
            <a:noFill/>
          </a:ln>
        </p:spPr>
      </p:pic>
    </p:spTree>
    <p:extLst>
      <p:ext uri="{BB962C8B-B14F-4D97-AF65-F5344CB8AC3E}">
        <p14:creationId xmlns:p14="http://schemas.microsoft.com/office/powerpoint/2010/main" val="1811239845"/>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a:off x="10035900" y="5950134"/>
            <a:ext cx="1788000" cy="563333"/>
          </a:xfrm>
          <a:prstGeom prst="rect">
            <a:avLst/>
          </a:prstGeom>
          <a:noFill/>
          <a:ln>
            <a:noFill/>
          </a:ln>
        </p:spPr>
      </p:pic>
    </p:spTree>
    <p:extLst>
      <p:ext uri="{BB962C8B-B14F-4D97-AF65-F5344CB8AC3E}">
        <p14:creationId xmlns:p14="http://schemas.microsoft.com/office/powerpoint/2010/main" val="279368301"/>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524000" y="3602038"/>
            <a:ext cx="9144000" cy="1655761"/>
          </a:xfrm>
          <a:prstGeom prst="rect">
            <a:avLst/>
          </a:prstGeom>
          <a:noFill/>
          <a:ln>
            <a:noFill/>
          </a:ln>
        </p:spPr>
        <p:txBody>
          <a:bodyPr spcFirstLastPara="1" wrap="square" lIns="68575" tIns="34275" rIns="68575" bIns="34275" anchor="t" anchorCtr="0">
            <a:no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59" name="Google Shape;59;p1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7339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5"/>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 name="Google Shape;64;p15"/>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5" name="Google Shape;65;p15"/>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4436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30F3C3-0684-41A5-B917-684A0C3781F0}"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5DE2A-4BCA-4315-8A6B-C6C3CB9195F9}" type="slidenum">
              <a:rPr lang="en-US" smtClean="0"/>
              <a:t>‹#›</a:t>
            </a:fld>
            <a:endParaRPr lang="en-US"/>
          </a:p>
        </p:txBody>
      </p:sp>
    </p:spTree>
    <p:extLst>
      <p:ext uri="{BB962C8B-B14F-4D97-AF65-F5344CB8AC3E}">
        <p14:creationId xmlns:p14="http://schemas.microsoft.com/office/powerpoint/2010/main" val="248401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8" name="Google Shape;68;p16"/>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9" name="Google Shape;69;p16"/>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16"/>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6"/>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1973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831851" y="1709740"/>
            <a:ext cx="10515600" cy="2852737"/>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4" name="Google Shape;74;p17"/>
          <p:cNvSpPr txBox="1">
            <a:spLocks noGrp="1"/>
          </p:cNvSpPr>
          <p:nvPr>
            <p:ph type="body" idx="1"/>
          </p:nvPr>
        </p:nvSpPr>
        <p:spPr>
          <a:xfrm>
            <a:off x="831851" y="4589463"/>
            <a:ext cx="10515600" cy="1500187"/>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rgbClr val="888888"/>
              </a:buClr>
              <a:buSzPts val="1800"/>
              <a:buNone/>
              <a:defRPr sz="2400">
                <a:solidFill>
                  <a:srgbClr val="888888"/>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75" name="Google Shape;75;p17"/>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6" name="Google Shape;76;p17"/>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p17"/>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7447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0" name="Google Shape;80;p18"/>
          <p:cNvSpPr txBox="1">
            <a:spLocks noGrp="1"/>
          </p:cNvSpPr>
          <p:nvPr>
            <p:ph type="body" idx="1"/>
          </p:nvPr>
        </p:nvSpPr>
        <p:spPr>
          <a:xfrm>
            <a:off x="838200" y="1825625"/>
            <a:ext cx="5181600" cy="4351339"/>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1" name="Google Shape;81;p18"/>
          <p:cNvSpPr txBox="1">
            <a:spLocks noGrp="1"/>
          </p:cNvSpPr>
          <p:nvPr>
            <p:ph type="body" idx="2"/>
          </p:nvPr>
        </p:nvSpPr>
        <p:spPr>
          <a:xfrm>
            <a:off x="6172200" y="1825625"/>
            <a:ext cx="5181600" cy="4351339"/>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2" name="Google Shape;82;p1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 name="Google Shape;83;p1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 name="Google Shape;84;p1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963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839788"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7" name="Google Shape;87;p19"/>
          <p:cNvSpPr txBox="1">
            <a:spLocks noGrp="1"/>
          </p:cNvSpPr>
          <p:nvPr>
            <p:ph type="body" idx="1"/>
          </p:nvPr>
        </p:nvSpPr>
        <p:spPr>
          <a:xfrm>
            <a:off x="839788" y="1681163"/>
            <a:ext cx="5157787" cy="823912"/>
          </a:xfrm>
          <a:prstGeom prst="rect">
            <a:avLst/>
          </a:prstGeom>
          <a:noFill/>
          <a:ln>
            <a:noFill/>
          </a:ln>
        </p:spPr>
        <p:txBody>
          <a:bodyPr spcFirstLastPara="1" wrap="square" lIns="68575" tIns="34275" rIns="68575" bIns="34275" anchor="b" anchorCtr="0">
            <a:no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88" name="Google Shape;88;p19"/>
          <p:cNvSpPr txBox="1">
            <a:spLocks noGrp="1"/>
          </p:cNvSpPr>
          <p:nvPr>
            <p:ph type="body" idx="2"/>
          </p:nvPr>
        </p:nvSpPr>
        <p:spPr>
          <a:xfrm>
            <a:off x="839788" y="2505075"/>
            <a:ext cx="5157787" cy="3684588"/>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9" name="Google Shape;89;p19"/>
          <p:cNvSpPr txBox="1">
            <a:spLocks noGrp="1"/>
          </p:cNvSpPr>
          <p:nvPr>
            <p:ph type="body" idx="3"/>
          </p:nvPr>
        </p:nvSpPr>
        <p:spPr>
          <a:xfrm>
            <a:off x="6172201" y="1681163"/>
            <a:ext cx="5183188" cy="823912"/>
          </a:xfrm>
          <a:prstGeom prst="rect">
            <a:avLst/>
          </a:prstGeom>
          <a:noFill/>
          <a:ln>
            <a:noFill/>
          </a:ln>
        </p:spPr>
        <p:txBody>
          <a:bodyPr spcFirstLastPara="1" wrap="square" lIns="68575" tIns="34275" rIns="68575" bIns="34275" anchor="b" anchorCtr="0">
            <a:no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90" name="Google Shape;90;p19"/>
          <p:cNvSpPr txBox="1">
            <a:spLocks noGrp="1"/>
          </p:cNvSpPr>
          <p:nvPr>
            <p:ph type="body" idx="4"/>
          </p:nvPr>
        </p:nvSpPr>
        <p:spPr>
          <a:xfrm>
            <a:off x="6172201" y="2505075"/>
            <a:ext cx="5183188" cy="3684588"/>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1" name="Google Shape;91;p19"/>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19"/>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608908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 name="Google Shape;96;p20"/>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798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5183188" y="987426"/>
            <a:ext cx="6172200" cy="4873625"/>
          </a:xfrm>
          <a:prstGeom prst="rect">
            <a:avLst/>
          </a:prstGeom>
          <a:noFill/>
          <a:ln>
            <a:noFill/>
          </a:ln>
        </p:spPr>
        <p:txBody>
          <a:bodyPr spcFirstLastPara="1" wrap="square" lIns="68575" tIns="34275" rIns="68575" bIns="34275" anchor="t" anchorCtr="0">
            <a:no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102" name="Google Shape;102;p21"/>
          <p:cNvSpPr txBox="1">
            <a:spLocks noGrp="1"/>
          </p:cNvSpPr>
          <p:nvPr>
            <p:ph type="body" idx="2"/>
          </p:nvPr>
        </p:nvSpPr>
        <p:spPr>
          <a:xfrm>
            <a:off x="839788" y="2057401"/>
            <a:ext cx="3932237" cy="3811588"/>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03" name="Google Shape;103;p21"/>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824755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5183188" y="987426"/>
            <a:ext cx="6172200" cy="4873625"/>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839788" y="2057401"/>
            <a:ext cx="3932237" cy="3811588"/>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10" name="Google Shape;110;p22"/>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83080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3920331" y="-1256505"/>
            <a:ext cx="4351339" cy="105156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0388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7133431" y="1956595"/>
            <a:ext cx="5811839" cy="26289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799431" y="-596105"/>
            <a:ext cx="5811839" cy="77343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1210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30F3C3-0684-41A5-B917-684A0C3781F0}"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5DE2A-4BCA-4315-8A6B-C6C3CB9195F9}" type="slidenum">
              <a:rPr lang="en-US" smtClean="0"/>
              <a:t>‹#›</a:t>
            </a:fld>
            <a:endParaRPr lang="en-US"/>
          </a:p>
        </p:txBody>
      </p:sp>
    </p:spTree>
    <p:extLst>
      <p:ext uri="{BB962C8B-B14F-4D97-AF65-F5344CB8AC3E}">
        <p14:creationId xmlns:p14="http://schemas.microsoft.com/office/powerpoint/2010/main" val="3456065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30F3C3-0684-41A5-B917-684A0C3781F0}"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A5DE2A-4BCA-4315-8A6B-C6C3CB9195F9}" type="slidenum">
              <a:rPr lang="en-US" smtClean="0"/>
              <a:t>‹#›</a:t>
            </a:fld>
            <a:endParaRPr lang="en-US"/>
          </a:p>
        </p:txBody>
      </p:sp>
    </p:spTree>
    <p:extLst>
      <p:ext uri="{BB962C8B-B14F-4D97-AF65-F5344CB8AC3E}">
        <p14:creationId xmlns:p14="http://schemas.microsoft.com/office/powerpoint/2010/main" val="478005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30F3C3-0684-41A5-B917-684A0C3781F0}" type="datetimeFigureOut">
              <a:rPr lang="en-US" smtClean="0"/>
              <a:t>9/21/2022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A5DE2A-4BCA-4315-8A6B-C6C3CB9195F9}" type="slidenum">
              <a:rPr lang="en-US" smtClean="0"/>
              <a:t>‹#›</a:t>
            </a:fld>
            <a:endParaRPr lang="en-US"/>
          </a:p>
        </p:txBody>
      </p:sp>
    </p:spTree>
    <p:extLst>
      <p:ext uri="{BB962C8B-B14F-4D97-AF65-F5344CB8AC3E}">
        <p14:creationId xmlns:p14="http://schemas.microsoft.com/office/powerpoint/2010/main" val="2715089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30F3C3-0684-41A5-B917-684A0C3781F0}" type="datetimeFigureOut">
              <a:rPr lang="en-US" smtClean="0"/>
              <a:t>9/21/2022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A5DE2A-4BCA-4315-8A6B-C6C3CB9195F9}" type="slidenum">
              <a:rPr lang="en-US" smtClean="0"/>
              <a:t>‹#›</a:t>
            </a:fld>
            <a:endParaRPr lang="en-US"/>
          </a:p>
        </p:txBody>
      </p:sp>
    </p:spTree>
    <p:extLst>
      <p:ext uri="{BB962C8B-B14F-4D97-AF65-F5344CB8AC3E}">
        <p14:creationId xmlns:p14="http://schemas.microsoft.com/office/powerpoint/2010/main" val="1386827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30F3C3-0684-41A5-B917-684A0C3781F0}" type="datetimeFigureOut">
              <a:rPr lang="en-US" smtClean="0"/>
              <a:t>9/21/2022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A5DE2A-4BCA-4315-8A6B-C6C3CB9195F9}" type="slidenum">
              <a:rPr lang="en-US" smtClean="0"/>
              <a:t>‹#›</a:t>
            </a:fld>
            <a:endParaRPr lang="en-US"/>
          </a:p>
        </p:txBody>
      </p:sp>
    </p:spTree>
    <p:extLst>
      <p:ext uri="{BB962C8B-B14F-4D97-AF65-F5344CB8AC3E}">
        <p14:creationId xmlns:p14="http://schemas.microsoft.com/office/powerpoint/2010/main" val="3655600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30F3C3-0684-41A5-B917-684A0C3781F0}"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A5DE2A-4BCA-4315-8A6B-C6C3CB9195F9}" type="slidenum">
              <a:rPr lang="en-US" smtClean="0"/>
              <a:t>‹#›</a:t>
            </a:fld>
            <a:endParaRPr lang="en-US"/>
          </a:p>
        </p:txBody>
      </p:sp>
    </p:spTree>
    <p:extLst>
      <p:ext uri="{BB962C8B-B14F-4D97-AF65-F5344CB8AC3E}">
        <p14:creationId xmlns:p14="http://schemas.microsoft.com/office/powerpoint/2010/main" val="103651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30F3C3-0684-41A5-B917-684A0C3781F0}"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A5DE2A-4BCA-4315-8A6B-C6C3CB9195F9}" type="slidenum">
              <a:rPr lang="en-US" smtClean="0"/>
              <a:t>‹#›</a:t>
            </a:fld>
            <a:endParaRPr lang="en-US"/>
          </a:p>
        </p:txBody>
      </p:sp>
    </p:spTree>
    <p:extLst>
      <p:ext uri="{BB962C8B-B14F-4D97-AF65-F5344CB8AC3E}">
        <p14:creationId xmlns:p14="http://schemas.microsoft.com/office/powerpoint/2010/main" val="2112493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30F3C3-0684-41A5-B917-684A0C3781F0}" type="datetimeFigureOut">
              <a:rPr lang="en-US" smtClean="0"/>
              <a:t>9/21/2022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A5DE2A-4BCA-4315-8A6B-C6C3CB9195F9}" type="slidenum">
              <a:rPr lang="en-US" smtClean="0"/>
              <a:t>‹#›</a:t>
            </a:fld>
            <a:endParaRPr lang="en-US"/>
          </a:p>
        </p:txBody>
      </p:sp>
    </p:spTree>
    <p:extLst>
      <p:ext uri="{BB962C8B-B14F-4D97-AF65-F5344CB8AC3E}">
        <p14:creationId xmlns:p14="http://schemas.microsoft.com/office/powerpoint/2010/main" val="29001108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413298078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64156982"/>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8/10/relationships/comments" Target="../comments/modernComment_158_D74FD337.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2B3_8DA73D98.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commons.wikimedia.org/wiki/File:World_Globe_Flat_Icon_Vector.sv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97B0B63-348B-46CE-808F-13660B7AFC86}"/>
              </a:ext>
            </a:extLst>
          </p:cNvPr>
          <p:cNvSpPr txBox="1"/>
          <p:nvPr/>
        </p:nvSpPr>
        <p:spPr>
          <a:xfrm>
            <a:off x="1747077" y="959436"/>
            <a:ext cx="8976912" cy="3785652"/>
          </a:xfrm>
          <a:prstGeom prst="rect">
            <a:avLst/>
          </a:prstGeom>
          <a:noFill/>
        </p:spPr>
        <p:txBody>
          <a:bodyPr wrap="square">
            <a:spAutoFit/>
          </a:bodyPr>
          <a:lstStyle/>
          <a:p>
            <a:pPr lvl="0" algn="ctr" eaLnBrk="0" fontAlgn="base" hangingPunct="0">
              <a:spcAft>
                <a:spcPct val="0"/>
              </a:spcAft>
            </a:pPr>
            <a:r>
              <a:rPr lang="en-US" sz="4800" i="1" dirty="0">
                <a:solidFill>
                  <a:srgbClr val="004E73"/>
                </a:solidFill>
                <a:latin typeface="Calibri" panose="020F0502020204030204" pitchFamily="34" charset="0"/>
              </a:rPr>
              <a:t>Savings Group and Savings-led Microfinance </a:t>
            </a:r>
          </a:p>
          <a:p>
            <a:pPr lvl="0" algn="ctr" eaLnBrk="0" fontAlgn="base" hangingPunct="0">
              <a:spcAft>
                <a:spcPct val="0"/>
              </a:spcAft>
            </a:pPr>
            <a:r>
              <a:rPr lang="en-US" sz="4800" i="1" dirty="0">
                <a:solidFill>
                  <a:srgbClr val="004E73"/>
                </a:solidFill>
                <a:latin typeface="Calibri" panose="020F0502020204030204" pitchFamily="34" charset="0"/>
              </a:rPr>
              <a:t>Community of Practice </a:t>
            </a:r>
          </a:p>
          <a:p>
            <a:pPr lvl="0" algn="ctr" eaLnBrk="0" fontAlgn="base" hangingPunct="0">
              <a:spcAft>
                <a:spcPct val="0"/>
              </a:spcAft>
            </a:pPr>
            <a:endParaRPr lang="en-US" sz="4800" i="1" dirty="0">
              <a:solidFill>
                <a:srgbClr val="004E73"/>
              </a:solidFill>
              <a:latin typeface="Calibri" panose="020F0502020204030204" pitchFamily="34" charset="0"/>
            </a:endParaRPr>
          </a:p>
          <a:p>
            <a:pPr lvl="0" algn="ctr" eaLnBrk="0" fontAlgn="base" hangingPunct="0">
              <a:spcAft>
                <a:spcPct val="0"/>
              </a:spcAft>
            </a:pPr>
            <a:r>
              <a:rPr lang="en-US" sz="4800" i="1" dirty="0">
                <a:solidFill>
                  <a:srgbClr val="004E73"/>
                </a:solidFill>
                <a:latin typeface="Calibri" panose="020F0502020204030204" pitchFamily="34" charset="0"/>
              </a:rPr>
              <a:t>September 2022</a:t>
            </a:r>
            <a:endParaRPr lang="en-US" sz="4800" i="1" dirty="0"/>
          </a:p>
        </p:txBody>
      </p:sp>
      <p:sp>
        <p:nvSpPr>
          <p:cNvPr id="12" name="Rectangle 11">
            <a:extLst>
              <a:ext uri="{FF2B5EF4-FFF2-40B4-BE49-F238E27FC236}">
                <a16:creationId xmlns:a16="http://schemas.microsoft.com/office/drawing/2014/main" id="{089BE961-DDA1-40D5-A8C0-94015BBA77E0}"/>
              </a:ext>
            </a:extLst>
          </p:cNvPr>
          <p:cNvSpPr/>
          <p:nvPr/>
        </p:nvSpPr>
        <p:spPr>
          <a:xfrm>
            <a:off x="0" y="5397465"/>
            <a:ext cx="12192000" cy="1460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Calibri" panose="020F0502020204030204"/>
            </a:endParaRPr>
          </a:p>
        </p:txBody>
      </p:sp>
      <p:pic>
        <p:nvPicPr>
          <p:cNvPr id="9" name="Picture 1" descr="CED_Network_Descriptor">
            <a:extLst>
              <a:ext uri="{FF2B5EF4-FFF2-40B4-BE49-F238E27FC236}">
                <a16:creationId xmlns:a16="http://schemas.microsoft.com/office/drawing/2014/main" id="{5EA13B48-4A83-46DF-A55E-7DE65378374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31075" y="4962547"/>
            <a:ext cx="6808917" cy="1895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9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9"/>
          <p:cNvSpPr txBox="1"/>
          <p:nvPr/>
        </p:nvSpPr>
        <p:spPr>
          <a:xfrm>
            <a:off x="745331" y="2119187"/>
            <a:ext cx="10701200" cy="3251200"/>
          </a:xfrm>
          <a:prstGeom prst="rect">
            <a:avLst/>
          </a:prstGeom>
          <a:noFill/>
          <a:ln>
            <a:noFill/>
          </a:ln>
        </p:spPr>
        <p:txBody>
          <a:bodyPr spcFirstLastPara="1" wrap="square" lIns="91433" tIns="45700" rIns="91433" bIns="45700" anchor="t" anchorCtr="0">
            <a:noAutofit/>
          </a:bodyPr>
          <a:lstStyle/>
          <a:p>
            <a:pPr defTabSz="1219170">
              <a:lnSpc>
                <a:spcPct val="114000"/>
              </a:lnSpc>
              <a:buClr>
                <a:srgbClr val="000000"/>
              </a:buClr>
            </a:pPr>
            <a:endParaRPr sz="1467" kern="0">
              <a:solidFill>
                <a:srgbClr val="000000"/>
              </a:solidFill>
              <a:latin typeface="Arial"/>
              <a:cs typeface="Arial"/>
              <a:sym typeface="Arial"/>
            </a:endParaRPr>
          </a:p>
        </p:txBody>
      </p:sp>
      <p:sp>
        <p:nvSpPr>
          <p:cNvPr id="182" name="Google Shape;182;p29">
            <a:hlinkClick r:id="" action="ppaction://hlinkshowjump?jump=nextslide"/>
          </p:cNvPr>
          <p:cNvSpPr/>
          <p:nvPr/>
        </p:nvSpPr>
        <p:spPr>
          <a:xfrm rot="8100000">
            <a:off x="11935324" y="6531643"/>
            <a:ext cx="97864" cy="97864"/>
          </a:xfrm>
          <a:prstGeom prst="halfFrame">
            <a:avLst>
              <a:gd name="adj1" fmla="val 10567"/>
              <a:gd name="adj2" fmla="val 9997"/>
            </a:avLst>
          </a:prstGeom>
          <a:solidFill>
            <a:srgbClr val="421A48"/>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183" name="Google Shape;183;p29">
            <a:hlinkClick r:id="" action="ppaction://hlinkshowjump?jump=previousslide"/>
          </p:cNvPr>
          <p:cNvSpPr/>
          <p:nvPr/>
        </p:nvSpPr>
        <p:spPr>
          <a:xfrm rot="-2700000">
            <a:off x="171443" y="6531641"/>
            <a:ext cx="97864" cy="97864"/>
          </a:xfrm>
          <a:prstGeom prst="halfFrame">
            <a:avLst>
              <a:gd name="adj1" fmla="val 10567"/>
              <a:gd name="adj2" fmla="val 9997"/>
            </a:avLst>
          </a:prstGeom>
          <a:solidFill>
            <a:srgbClr val="421A48"/>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184" name="Google Shape;184;p29"/>
          <p:cNvSpPr/>
          <p:nvPr/>
        </p:nvSpPr>
        <p:spPr>
          <a:xfrm rot="10800000">
            <a:off x="0" y="199"/>
            <a:ext cx="12192000" cy="634800"/>
          </a:xfrm>
          <a:prstGeom prst="rect">
            <a:avLst/>
          </a:prstGeom>
          <a:solidFill>
            <a:srgbClr val="418FDE"/>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418FDE"/>
              </a:solidFill>
              <a:latin typeface="Calibri"/>
              <a:ea typeface="Calibri"/>
              <a:cs typeface="Calibri"/>
              <a:sym typeface="Calibri"/>
            </a:endParaRPr>
          </a:p>
        </p:txBody>
      </p:sp>
      <p:pic>
        <p:nvPicPr>
          <p:cNvPr id="185" name="Google Shape;185;p29"/>
          <p:cNvPicPr preferRelativeResize="0"/>
          <p:nvPr/>
        </p:nvPicPr>
        <p:blipFill rotWithShape="1">
          <a:blip r:embed="rId3">
            <a:alphaModFix/>
          </a:blip>
          <a:srcRect l="22991" t="45510" r="-3016" b="46860"/>
          <a:stretch/>
        </p:blipFill>
        <p:spPr>
          <a:xfrm rot="10800000">
            <a:off x="989819" y="-29348"/>
            <a:ext cx="11202181" cy="664349"/>
          </a:xfrm>
          <a:prstGeom prst="rect">
            <a:avLst/>
          </a:prstGeom>
          <a:noFill/>
          <a:ln>
            <a:noFill/>
          </a:ln>
        </p:spPr>
      </p:pic>
      <p:sp>
        <p:nvSpPr>
          <p:cNvPr id="186" name="Google Shape;186;p29"/>
          <p:cNvSpPr txBox="1"/>
          <p:nvPr/>
        </p:nvSpPr>
        <p:spPr>
          <a:xfrm>
            <a:off x="10656277" y="110515"/>
            <a:ext cx="1332800" cy="365200"/>
          </a:xfrm>
          <a:prstGeom prst="rect">
            <a:avLst/>
          </a:prstGeom>
          <a:noFill/>
          <a:ln>
            <a:noFill/>
          </a:ln>
        </p:spPr>
        <p:txBody>
          <a:bodyPr spcFirstLastPara="1" wrap="square" lIns="91433" tIns="45700" rIns="91433" bIns="45700" anchor="ctr" anchorCtr="0">
            <a:noAutofit/>
          </a:bodyPr>
          <a:lstStyle/>
          <a:p>
            <a:pPr algn="r" defTabSz="1219170">
              <a:buClr>
                <a:srgbClr val="000000"/>
              </a:buClr>
            </a:pPr>
            <a:fld id="{00000000-1234-1234-1234-123412341234}" type="slidenum">
              <a:rPr lang="en" sz="1200" kern="0">
                <a:solidFill>
                  <a:srgbClr val="FFFFFF"/>
                </a:solidFill>
                <a:latin typeface="Arial"/>
                <a:ea typeface="Arial"/>
                <a:cs typeface="Arial"/>
                <a:sym typeface="Arial"/>
              </a:rPr>
              <a:pPr algn="r" defTabSz="1219170">
                <a:buClr>
                  <a:srgbClr val="000000"/>
                </a:buClr>
              </a:pPr>
              <a:t>10</a:t>
            </a:fld>
            <a:endParaRPr sz="1200" kern="0">
              <a:solidFill>
                <a:srgbClr val="FFFFFF"/>
              </a:solidFill>
              <a:latin typeface="Arial"/>
              <a:ea typeface="Arial"/>
              <a:cs typeface="Arial"/>
              <a:sym typeface="Arial"/>
            </a:endParaRPr>
          </a:p>
        </p:txBody>
      </p:sp>
      <p:sp>
        <p:nvSpPr>
          <p:cNvPr id="187" name="Google Shape;187;p29"/>
          <p:cNvSpPr txBox="1"/>
          <p:nvPr/>
        </p:nvSpPr>
        <p:spPr>
          <a:xfrm>
            <a:off x="202968" y="84767"/>
            <a:ext cx="6308800" cy="461600"/>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2400" b="1" kern="0">
                <a:solidFill>
                  <a:srgbClr val="FFFFFF"/>
                </a:solidFill>
                <a:latin typeface="Montserrat Medium"/>
                <a:ea typeface="Montserrat Medium"/>
                <a:cs typeface="Montserrat Medium"/>
                <a:sym typeface="Montserrat Medium"/>
              </a:rPr>
              <a:t>Cluster Level Associations (CLAs)</a:t>
            </a:r>
            <a:endParaRPr sz="1467" kern="0">
              <a:solidFill>
                <a:srgbClr val="000000"/>
              </a:solidFill>
              <a:latin typeface="Arial"/>
              <a:cs typeface="Arial"/>
              <a:sym typeface="Arial"/>
            </a:endParaRPr>
          </a:p>
        </p:txBody>
      </p:sp>
      <p:pic>
        <p:nvPicPr>
          <p:cNvPr id="188" name="Google Shape;188;p29"/>
          <p:cNvPicPr preferRelativeResize="0"/>
          <p:nvPr/>
        </p:nvPicPr>
        <p:blipFill rotWithShape="1">
          <a:blip r:embed="rId4">
            <a:alphaModFix/>
          </a:blip>
          <a:srcRect r="-3885"/>
          <a:stretch/>
        </p:blipFill>
        <p:spPr>
          <a:xfrm>
            <a:off x="9262871" y="6203863"/>
            <a:ext cx="2651079" cy="670293"/>
          </a:xfrm>
          <a:prstGeom prst="rect">
            <a:avLst/>
          </a:prstGeom>
          <a:noFill/>
          <a:ln>
            <a:noFill/>
          </a:ln>
        </p:spPr>
      </p:pic>
      <p:sp>
        <p:nvSpPr>
          <p:cNvPr id="189" name="Google Shape;189;p29"/>
          <p:cNvSpPr txBox="1"/>
          <p:nvPr/>
        </p:nvSpPr>
        <p:spPr>
          <a:xfrm>
            <a:off x="745333" y="1177033"/>
            <a:ext cx="10701200" cy="4028400"/>
          </a:xfrm>
          <a:prstGeom prst="rect">
            <a:avLst/>
          </a:prstGeom>
          <a:noFill/>
          <a:ln>
            <a:noFill/>
          </a:ln>
        </p:spPr>
        <p:txBody>
          <a:bodyPr spcFirstLastPara="1" wrap="square" lIns="91433" tIns="45700" rIns="91433" bIns="45700" anchor="t" anchorCtr="0">
            <a:noAutofit/>
          </a:bodyPr>
          <a:lstStyle/>
          <a:p>
            <a:pPr defTabSz="1219170">
              <a:lnSpc>
                <a:spcPct val="114000"/>
              </a:lnSpc>
              <a:buClr>
                <a:srgbClr val="000000"/>
              </a:buClr>
            </a:pPr>
            <a:r>
              <a:rPr lang="en" sz="2800" kern="0">
                <a:solidFill>
                  <a:srgbClr val="000000"/>
                </a:solidFill>
                <a:latin typeface="Montserrat"/>
                <a:ea typeface="Montserrat"/>
                <a:cs typeface="Montserrat"/>
                <a:sym typeface="Montserrat"/>
              </a:rPr>
              <a:t>VSLAs join together and form a CLA in order to:</a:t>
            </a:r>
            <a:endParaRPr sz="2800" kern="0">
              <a:solidFill>
                <a:srgbClr val="000000"/>
              </a:solidFill>
              <a:latin typeface="Montserrat"/>
              <a:ea typeface="Montserrat"/>
              <a:cs typeface="Montserrat"/>
              <a:sym typeface="Montserrat"/>
            </a:endParaRPr>
          </a:p>
          <a:p>
            <a:pPr marL="609585" defTabSz="1219170">
              <a:lnSpc>
                <a:spcPct val="114000"/>
              </a:lnSpc>
              <a:buClr>
                <a:srgbClr val="000000"/>
              </a:buClr>
            </a:pPr>
            <a:endParaRPr sz="2800" kern="0">
              <a:solidFill>
                <a:srgbClr val="000000"/>
              </a:solidFill>
              <a:latin typeface="Montserrat"/>
              <a:ea typeface="Montserrat"/>
              <a:cs typeface="Montserrat"/>
              <a:sym typeface="Montserrat"/>
            </a:endParaRPr>
          </a:p>
          <a:p>
            <a:pPr marL="609585" indent="-465655" defTabSz="1219170">
              <a:lnSpc>
                <a:spcPct val="114000"/>
              </a:lnSpc>
              <a:buClr>
                <a:srgbClr val="000000"/>
              </a:buClr>
              <a:buSzPts val="1900"/>
              <a:buFont typeface="Montserrat"/>
              <a:buChar char="●"/>
            </a:pPr>
            <a:r>
              <a:rPr lang="en" sz="2533" kern="0">
                <a:solidFill>
                  <a:srgbClr val="000000"/>
                </a:solidFill>
                <a:latin typeface="Montserrat"/>
                <a:ea typeface="Montserrat"/>
                <a:cs typeface="Montserrat"/>
                <a:sym typeface="Montserrat"/>
              </a:rPr>
              <a:t>Collectively </a:t>
            </a:r>
            <a:r>
              <a:rPr lang="en" sz="2533" b="1" kern="0">
                <a:solidFill>
                  <a:srgbClr val="B0C030"/>
                </a:solidFill>
                <a:latin typeface="Montserrat"/>
                <a:ea typeface="Montserrat"/>
                <a:cs typeface="Montserrat"/>
                <a:sym typeface="Montserrat"/>
              </a:rPr>
              <a:t>advocate</a:t>
            </a:r>
            <a:r>
              <a:rPr lang="en" sz="2533" kern="0">
                <a:solidFill>
                  <a:srgbClr val="000000"/>
                </a:solidFill>
                <a:latin typeface="Montserrat"/>
                <a:ea typeface="Montserrat"/>
                <a:cs typeface="Montserrat"/>
                <a:sym typeface="Montserrat"/>
              </a:rPr>
              <a:t> for resources from local government and other sources.</a:t>
            </a:r>
            <a:endParaRPr sz="2533" kern="0">
              <a:solidFill>
                <a:srgbClr val="000000"/>
              </a:solidFill>
              <a:latin typeface="Montserrat"/>
              <a:ea typeface="Montserrat"/>
              <a:cs typeface="Montserrat"/>
              <a:sym typeface="Montserrat"/>
            </a:endParaRPr>
          </a:p>
          <a:p>
            <a:pPr marL="609585" defTabSz="1219170">
              <a:lnSpc>
                <a:spcPct val="114000"/>
              </a:lnSpc>
              <a:buClr>
                <a:srgbClr val="000000"/>
              </a:buClr>
            </a:pPr>
            <a:endParaRPr sz="2533" kern="0">
              <a:solidFill>
                <a:srgbClr val="000000"/>
              </a:solidFill>
              <a:latin typeface="Montserrat"/>
              <a:ea typeface="Montserrat"/>
              <a:cs typeface="Montserrat"/>
              <a:sym typeface="Montserrat"/>
            </a:endParaRPr>
          </a:p>
          <a:p>
            <a:pPr marL="609585" indent="-465655" defTabSz="1219170">
              <a:lnSpc>
                <a:spcPct val="114000"/>
              </a:lnSpc>
              <a:buClr>
                <a:srgbClr val="000000"/>
              </a:buClr>
              <a:buSzPts val="1900"/>
              <a:buFont typeface="Montserrat"/>
              <a:buChar char="●"/>
            </a:pPr>
            <a:r>
              <a:rPr lang="en" sz="2533" kern="0">
                <a:solidFill>
                  <a:srgbClr val="000000"/>
                </a:solidFill>
                <a:latin typeface="Montserrat"/>
                <a:ea typeface="Montserrat"/>
                <a:cs typeface="Montserrat"/>
                <a:sym typeface="Montserrat"/>
              </a:rPr>
              <a:t>Function as CBOs capable of </a:t>
            </a:r>
            <a:r>
              <a:rPr lang="en" sz="2533" b="1" kern="0">
                <a:solidFill>
                  <a:srgbClr val="B0C030"/>
                </a:solidFill>
                <a:latin typeface="Montserrat"/>
                <a:ea typeface="Montserrat"/>
                <a:cs typeface="Montserrat"/>
                <a:sym typeface="Montserrat"/>
              </a:rPr>
              <a:t>supporting local initiatives</a:t>
            </a:r>
            <a:r>
              <a:rPr lang="en" sz="2533" kern="0">
                <a:solidFill>
                  <a:srgbClr val="000000"/>
                </a:solidFill>
                <a:latin typeface="Montserrat"/>
                <a:ea typeface="Montserrat"/>
                <a:cs typeface="Montserrat"/>
                <a:sym typeface="Montserrat"/>
              </a:rPr>
              <a:t> in sustainable agriculture, healthcare and education. </a:t>
            </a:r>
            <a:endParaRPr sz="2533" kern="0">
              <a:solidFill>
                <a:srgbClr val="000000"/>
              </a:solidFill>
              <a:latin typeface="Montserrat"/>
              <a:ea typeface="Montserrat"/>
              <a:cs typeface="Montserrat"/>
              <a:sym typeface="Montserrat"/>
            </a:endParaRPr>
          </a:p>
          <a:p>
            <a:pPr marL="609585" defTabSz="1219170">
              <a:lnSpc>
                <a:spcPct val="114000"/>
              </a:lnSpc>
              <a:buClr>
                <a:srgbClr val="000000"/>
              </a:buClr>
            </a:pPr>
            <a:endParaRPr sz="2533" kern="0">
              <a:solidFill>
                <a:srgbClr val="000000"/>
              </a:solidFill>
              <a:latin typeface="Montserrat"/>
              <a:ea typeface="Montserrat"/>
              <a:cs typeface="Montserrat"/>
              <a:sym typeface="Montserrat"/>
            </a:endParaRPr>
          </a:p>
          <a:p>
            <a:pPr marL="609585" indent="-465655" defTabSz="1219170">
              <a:lnSpc>
                <a:spcPct val="114000"/>
              </a:lnSpc>
              <a:buClr>
                <a:srgbClr val="000000"/>
              </a:buClr>
              <a:buSzPts val="1900"/>
              <a:buFont typeface="Montserrat"/>
              <a:buChar char="●"/>
            </a:pPr>
            <a:r>
              <a:rPr lang="en" sz="2533" kern="0">
                <a:solidFill>
                  <a:srgbClr val="000000"/>
                </a:solidFill>
                <a:latin typeface="Montserrat"/>
                <a:ea typeface="Montserrat"/>
                <a:cs typeface="Montserrat"/>
                <a:sym typeface="Montserrat"/>
              </a:rPr>
              <a:t>Foster </a:t>
            </a:r>
            <a:r>
              <a:rPr lang="en" sz="2533" b="1" kern="0">
                <a:solidFill>
                  <a:srgbClr val="B0C030"/>
                </a:solidFill>
                <a:latin typeface="Montserrat"/>
                <a:ea typeface="Montserrat"/>
                <a:cs typeface="Montserrat"/>
                <a:sym typeface="Montserrat"/>
              </a:rPr>
              <a:t>female leaders and women lead change</a:t>
            </a:r>
            <a:r>
              <a:rPr lang="en" sz="2533" kern="0">
                <a:solidFill>
                  <a:srgbClr val="000000"/>
                </a:solidFill>
                <a:latin typeface="Montserrat"/>
                <a:ea typeface="Montserrat"/>
                <a:cs typeface="Montserrat"/>
                <a:sym typeface="Montserrat"/>
              </a:rPr>
              <a:t>.</a:t>
            </a:r>
            <a:endParaRPr sz="2533" kern="0">
              <a:solidFill>
                <a:srgbClr val="000000"/>
              </a:solidFill>
              <a:latin typeface="Montserrat"/>
              <a:ea typeface="Montserrat"/>
              <a:cs typeface="Montserrat"/>
              <a:sym typeface="Montserrat"/>
            </a:endParaRPr>
          </a:p>
          <a:p>
            <a:pPr marL="609585" defTabSz="1219170">
              <a:lnSpc>
                <a:spcPct val="114000"/>
              </a:lnSpc>
              <a:buClr>
                <a:srgbClr val="000000"/>
              </a:buClr>
            </a:pPr>
            <a:endParaRPr sz="2533" kern="0">
              <a:solidFill>
                <a:srgbClr val="000000"/>
              </a:solidFill>
              <a:latin typeface="Montserrat"/>
              <a:ea typeface="Montserrat"/>
              <a:cs typeface="Montserrat"/>
              <a:sym typeface="Montserrat"/>
            </a:endParaRPr>
          </a:p>
          <a:p>
            <a:pPr marL="609585" indent="-465655" defTabSz="1219170">
              <a:lnSpc>
                <a:spcPct val="114000"/>
              </a:lnSpc>
              <a:buClr>
                <a:srgbClr val="000000"/>
              </a:buClr>
              <a:buSzPts val="1900"/>
              <a:buFont typeface="Montserrat"/>
              <a:buChar char="●"/>
            </a:pPr>
            <a:r>
              <a:rPr lang="en" sz="2533" kern="0">
                <a:solidFill>
                  <a:srgbClr val="000000"/>
                </a:solidFill>
                <a:latin typeface="Montserrat"/>
                <a:ea typeface="Montserrat"/>
                <a:cs typeface="Montserrat"/>
                <a:sym typeface="Montserrat"/>
              </a:rPr>
              <a:t>To be a voice for </a:t>
            </a:r>
            <a:r>
              <a:rPr lang="en" sz="2533" b="1" kern="0">
                <a:solidFill>
                  <a:srgbClr val="B0C030"/>
                </a:solidFill>
                <a:latin typeface="Montserrat"/>
                <a:ea typeface="Montserrat"/>
                <a:cs typeface="Montserrat"/>
                <a:sym typeface="Montserrat"/>
              </a:rPr>
              <a:t>justice</a:t>
            </a:r>
            <a:r>
              <a:rPr lang="en" sz="2533" kern="0">
                <a:solidFill>
                  <a:srgbClr val="000000"/>
                </a:solidFill>
                <a:latin typeface="Montserrat"/>
                <a:ea typeface="Montserrat"/>
                <a:cs typeface="Montserrat"/>
                <a:sym typeface="Montserrat"/>
              </a:rPr>
              <a:t>.</a:t>
            </a:r>
            <a:endParaRPr sz="2533" kern="0">
              <a:solidFill>
                <a:srgbClr val="000000"/>
              </a:solidFill>
              <a:latin typeface="Montserrat"/>
              <a:ea typeface="Montserrat"/>
              <a:cs typeface="Montserrat"/>
              <a:sym typeface="Montserrat"/>
            </a:endParaRPr>
          </a:p>
          <a:p>
            <a:pPr defTabSz="1219170">
              <a:lnSpc>
                <a:spcPct val="114000"/>
              </a:lnSpc>
              <a:buClr>
                <a:srgbClr val="000000"/>
              </a:buClr>
            </a:pPr>
            <a:endParaRPr sz="2533" kern="0">
              <a:solidFill>
                <a:srgbClr val="000000"/>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4">
            <a:hlinkClick r:id="" action="ppaction://hlinkshowjump?jump=nextslide"/>
          </p:cNvPr>
          <p:cNvSpPr/>
          <p:nvPr/>
        </p:nvSpPr>
        <p:spPr>
          <a:xfrm rot="8100000">
            <a:off x="11935324" y="6531643"/>
            <a:ext cx="97864" cy="97864"/>
          </a:xfrm>
          <a:prstGeom prst="halfFrame">
            <a:avLst>
              <a:gd name="adj1" fmla="val 10567"/>
              <a:gd name="adj2" fmla="val 9997"/>
            </a:avLst>
          </a:prstGeom>
          <a:solidFill>
            <a:srgbClr val="421A48"/>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245" name="Google Shape;245;p34">
            <a:hlinkClick r:id="" action="ppaction://hlinkshowjump?jump=previousslide"/>
          </p:cNvPr>
          <p:cNvSpPr/>
          <p:nvPr/>
        </p:nvSpPr>
        <p:spPr>
          <a:xfrm rot="-2700000">
            <a:off x="171443" y="6531641"/>
            <a:ext cx="97864" cy="97864"/>
          </a:xfrm>
          <a:prstGeom prst="halfFrame">
            <a:avLst>
              <a:gd name="adj1" fmla="val 10567"/>
              <a:gd name="adj2" fmla="val 9997"/>
            </a:avLst>
          </a:prstGeom>
          <a:solidFill>
            <a:srgbClr val="421A48"/>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246" name="Google Shape;246;p34"/>
          <p:cNvSpPr/>
          <p:nvPr/>
        </p:nvSpPr>
        <p:spPr>
          <a:xfrm rot="10800000">
            <a:off x="0" y="199"/>
            <a:ext cx="12192000" cy="634800"/>
          </a:xfrm>
          <a:prstGeom prst="rect">
            <a:avLst/>
          </a:prstGeom>
          <a:solidFill>
            <a:srgbClr val="418FDE"/>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418FDE"/>
              </a:solidFill>
              <a:latin typeface="Calibri"/>
              <a:ea typeface="Calibri"/>
              <a:cs typeface="Calibri"/>
              <a:sym typeface="Calibri"/>
            </a:endParaRPr>
          </a:p>
        </p:txBody>
      </p:sp>
      <p:pic>
        <p:nvPicPr>
          <p:cNvPr id="247" name="Google Shape;247;p34"/>
          <p:cNvPicPr preferRelativeResize="0"/>
          <p:nvPr/>
        </p:nvPicPr>
        <p:blipFill rotWithShape="1">
          <a:blip r:embed="rId3">
            <a:alphaModFix/>
          </a:blip>
          <a:srcRect l="22991" t="45510" r="-3016" b="46860"/>
          <a:stretch/>
        </p:blipFill>
        <p:spPr>
          <a:xfrm rot="10800000">
            <a:off x="989819" y="-29348"/>
            <a:ext cx="11202181" cy="664349"/>
          </a:xfrm>
          <a:prstGeom prst="rect">
            <a:avLst/>
          </a:prstGeom>
          <a:noFill/>
          <a:ln>
            <a:noFill/>
          </a:ln>
        </p:spPr>
      </p:pic>
      <p:sp>
        <p:nvSpPr>
          <p:cNvPr id="248" name="Google Shape;248;p34"/>
          <p:cNvSpPr txBox="1"/>
          <p:nvPr/>
        </p:nvSpPr>
        <p:spPr>
          <a:xfrm>
            <a:off x="10656277" y="110515"/>
            <a:ext cx="1332800" cy="365200"/>
          </a:xfrm>
          <a:prstGeom prst="rect">
            <a:avLst/>
          </a:prstGeom>
          <a:noFill/>
          <a:ln>
            <a:noFill/>
          </a:ln>
        </p:spPr>
        <p:txBody>
          <a:bodyPr spcFirstLastPara="1" wrap="square" lIns="91433" tIns="45700" rIns="91433" bIns="45700" anchor="ctr" anchorCtr="0">
            <a:noAutofit/>
          </a:bodyPr>
          <a:lstStyle/>
          <a:p>
            <a:pPr algn="r" defTabSz="1219170">
              <a:buClr>
                <a:srgbClr val="000000"/>
              </a:buClr>
            </a:pPr>
            <a:fld id="{00000000-1234-1234-1234-123412341234}" type="slidenum">
              <a:rPr lang="en" sz="1200" kern="0">
                <a:solidFill>
                  <a:srgbClr val="FFFFFF"/>
                </a:solidFill>
                <a:latin typeface="Arial"/>
                <a:ea typeface="Arial"/>
                <a:cs typeface="Arial"/>
                <a:sym typeface="Arial"/>
              </a:rPr>
              <a:pPr algn="r" defTabSz="1219170">
                <a:buClr>
                  <a:srgbClr val="000000"/>
                </a:buClr>
              </a:pPr>
              <a:t>11</a:t>
            </a:fld>
            <a:endParaRPr sz="1200" kern="0">
              <a:solidFill>
                <a:srgbClr val="FFFFFF"/>
              </a:solidFill>
              <a:latin typeface="Arial"/>
              <a:ea typeface="Arial"/>
              <a:cs typeface="Arial"/>
              <a:sym typeface="Arial"/>
            </a:endParaRPr>
          </a:p>
        </p:txBody>
      </p:sp>
      <p:sp>
        <p:nvSpPr>
          <p:cNvPr id="249" name="Google Shape;249;p34"/>
          <p:cNvSpPr txBox="1"/>
          <p:nvPr/>
        </p:nvSpPr>
        <p:spPr>
          <a:xfrm>
            <a:off x="202979" y="186367"/>
            <a:ext cx="11509600" cy="461600"/>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2400" b="1" kern="0">
                <a:solidFill>
                  <a:srgbClr val="FFFFFF"/>
                </a:solidFill>
                <a:latin typeface="Montserrat Medium"/>
                <a:ea typeface="Montserrat Medium"/>
                <a:cs typeface="Montserrat Medium"/>
                <a:sym typeface="Montserrat Medium"/>
              </a:rPr>
              <a:t>Successes of CLAs</a:t>
            </a:r>
            <a:endParaRPr sz="2400" b="1" kern="0">
              <a:solidFill>
                <a:srgbClr val="FFFFFF"/>
              </a:solidFill>
              <a:latin typeface="Montserrat Medium"/>
              <a:ea typeface="Montserrat Medium"/>
              <a:cs typeface="Montserrat Medium"/>
              <a:sym typeface="Montserrat Medium"/>
            </a:endParaRPr>
          </a:p>
          <a:p>
            <a:pPr defTabSz="1219170">
              <a:buClr>
                <a:srgbClr val="000000"/>
              </a:buClr>
            </a:pPr>
            <a:endParaRPr sz="2400" b="1" kern="0">
              <a:solidFill>
                <a:srgbClr val="FFFFFF"/>
              </a:solidFill>
              <a:latin typeface="Montserrat Medium"/>
              <a:ea typeface="Montserrat Medium"/>
              <a:cs typeface="Montserrat Medium"/>
              <a:sym typeface="Montserrat Medium"/>
            </a:endParaRPr>
          </a:p>
        </p:txBody>
      </p:sp>
      <p:pic>
        <p:nvPicPr>
          <p:cNvPr id="250" name="Google Shape;250;p34"/>
          <p:cNvPicPr preferRelativeResize="0"/>
          <p:nvPr/>
        </p:nvPicPr>
        <p:blipFill rotWithShape="1">
          <a:blip r:embed="rId4">
            <a:alphaModFix/>
          </a:blip>
          <a:srcRect r="-3885"/>
          <a:stretch/>
        </p:blipFill>
        <p:spPr>
          <a:xfrm>
            <a:off x="9262871" y="6203863"/>
            <a:ext cx="2651079" cy="670293"/>
          </a:xfrm>
          <a:prstGeom prst="rect">
            <a:avLst/>
          </a:prstGeom>
          <a:noFill/>
          <a:ln>
            <a:noFill/>
          </a:ln>
        </p:spPr>
      </p:pic>
      <p:pic>
        <p:nvPicPr>
          <p:cNvPr id="251" name="Google Shape;251;p34"/>
          <p:cNvPicPr preferRelativeResize="0"/>
          <p:nvPr/>
        </p:nvPicPr>
        <p:blipFill>
          <a:blip r:embed="rId5">
            <a:alphaModFix/>
          </a:blip>
          <a:stretch>
            <a:fillRect/>
          </a:stretch>
        </p:blipFill>
        <p:spPr>
          <a:xfrm>
            <a:off x="516134" y="796301"/>
            <a:ext cx="4688633" cy="3789300"/>
          </a:xfrm>
          <a:prstGeom prst="rect">
            <a:avLst/>
          </a:prstGeom>
          <a:noFill/>
          <a:ln>
            <a:noFill/>
          </a:ln>
        </p:spPr>
      </p:pic>
      <p:sp>
        <p:nvSpPr>
          <p:cNvPr id="252" name="Google Shape;252;p34"/>
          <p:cNvSpPr txBox="1"/>
          <p:nvPr/>
        </p:nvSpPr>
        <p:spPr>
          <a:xfrm>
            <a:off x="486400" y="4645967"/>
            <a:ext cx="5711200" cy="246217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400" kern="0">
                <a:solidFill>
                  <a:srgbClr val="000000"/>
                </a:solidFill>
                <a:latin typeface="Montserrat"/>
                <a:ea typeface="Montserrat"/>
                <a:cs typeface="Montserrat"/>
                <a:sym typeface="Montserrat"/>
              </a:rPr>
              <a:t>CLA lobbied local government for opening of </a:t>
            </a:r>
            <a:r>
              <a:rPr lang="en" sz="2400" b="1" kern="0">
                <a:solidFill>
                  <a:srgbClr val="B0C030"/>
                </a:solidFill>
                <a:latin typeface="Montserrat"/>
                <a:ea typeface="Montserrat"/>
                <a:cs typeface="Montserrat"/>
                <a:sym typeface="Montserrat"/>
              </a:rPr>
              <a:t>roads for improved access</a:t>
            </a:r>
            <a:r>
              <a:rPr lang="en" sz="2400" kern="0">
                <a:solidFill>
                  <a:srgbClr val="000000"/>
                </a:solidFill>
                <a:latin typeface="Montserrat"/>
                <a:ea typeface="Montserrat"/>
                <a:cs typeface="Montserrat"/>
                <a:sym typeface="Montserrat"/>
              </a:rPr>
              <a:t> to the Akampla fishing community.</a:t>
            </a:r>
            <a:endParaRPr sz="2400" kern="0">
              <a:solidFill>
                <a:srgbClr val="000000"/>
              </a:solidFill>
              <a:latin typeface="Montserrat"/>
              <a:ea typeface="Montserrat"/>
              <a:cs typeface="Montserrat"/>
              <a:sym typeface="Montserrat"/>
            </a:endParaRPr>
          </a:p>
          <a:p>
            <a:pPr defTabSz="1219170">
              <a:buClr>
                <a:srgbClr val="000000"/>
              </a:buClr>
            </a:pPr>
            <a:endParaRPr sz="2400" kern="0">
              <a:solidFill>
                <a:srgbClr val="000000"/>
              </a:solidFill>
              <a:latin typeface="Montserrat"/>
              <a:ea typeface="Montserrat"/>
              <a:cs typeface="Montserrat"/>
              <a:sym typeface="Montserrat"/>
            </a:endParaRPr>
          </a:p>
          <a:p>
            <a:pPr defTabSz="1219170">
              <a:buClr>
                <a:srgbClr val="000000"/>
              </a:buClr>
            </a:pPr>
            <a:endParaRPr sz="2400" kern="0">
              <a:solidFill>
                <a:srgbClr val="000000"/>
              </a:solidFill>
              <a:latin typeface="Montserrat"/>
              <a:ea typeface="Montserrat"/>
              <a:cs typeface="Montserrat"/>
              <a:sym typeface="Montserrat"/>
            </a:endParaRPr>
          </a:p>
        </p:txBody>
      </p:sp>
      <p:pic>
        <p:nvPicPr>
          <p:cNvPr id="253" name="Google Shape;253;p34"/>
          <p:cNvPicPr preferRelativeResize="0"/>
          <p:nvPr/>
        </p:nvPicPr>
        <p:blipFill>
          <a:blip r:embed="rId6">
            <a:alphaModFix/>
          </a:blip>
          <a:stretch>
            <a:fillRect/>
          </a:stretch>
        </p:blipFill>
        <p:spPr>
          <a:xfrm>
            <a:off x="6779967" y="796300"/>
            <a:ext cx="4688636" cy="3789299"/>
          </a:xfrm>
          <a:prstGeom prst="rect">
            <a:avLst/>
          </a:prstGeom>
          <a:noFill/>
          <a:ln>
            <a:noFill/>
          </a:ln>
        </p:spPr>
      </p:pic>
      <p:sp>
        <p:nvSpPr>
          <p:cNvPr id="254" name="Google Shape;254;p34"/>
          <p:cNvSpPr txBox="1"/>
          <p:nvPr/>
        </p:nvSpPr>
        <p:spPr>
          <a:xfrm>
            <a:off x="6779967" y="4542501"/>
            <a:ext cx="4853600" cy="1354176"/>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400" kern="0">
                <a:solidFill>
                  <a:srgbClr val="000000"/>
                </a:solidFill>
                <a:latin typeface="Montserrat"/>
                <a:ea typeface="Montserrat"/>
                <a:cs typeface="Montserrat"/>
                <a:sym typeface="Montserrat"/>
              </a:rPr>
              <a:t>CLA advocated for </a:t>
            </a:r>
            <a:r>
              <a:rPr lang="en" sz="2400" b="1" kern="0">
                <a:solidFill>
                  <a:srgbClr val="B0C030"/>
                </a:solidFill>
                <a:latin typeface="Montserrat"/>
                <a:ea typeface="Montserrat"/>
                <a:cs typeface="Montserrat"/>
                <a:sym typeface="Montserrat"/>
              </a:rPr>
              <a:t>clean and safe water </a:t>
            </a:r>
            <a:r>
              <a:rPr lang="en" sz="2400" kern="0">
                <a:solidFill>
                  <a:srgbClr val="000000"/>
                </a:solidFill>
                <a:latin typeface="Montserrat"/>
                <a:ea typeface="Montserrat"/>
                <a:cs typeface="Montserrat"/>
                <a:sym typeface="Montserrat"/>
              </a:rPr>
              <a:t>provision for Atugo, Kaberamaido.</a:t>
            </a:r>
            <a:endParaRPr sz="2400" kern="0">
              <a:solidFill>
                <a:srgbClr val="000000"/>
              </a:solidFill>
              <a:latin typeface="Montserrat"/>
              <a:ea typeface="Montserrat"/>
              <a:cs typeface="Montserrat"/>
              <a:sym typeface="Montserrat"/>
            </a:endParaRPr>
          </a:p>
        </p:txBody>
      </p:sp>
      <p:sp>
        <p:nvSpPr>
          <p:cNvPr id="255" name="Google Shape;255;p34"/>
          <p:cNvSpPr txBox="1"/>
          <p:nvPr/>
        </p:nvSpPr>
        <p:spPr>
          <a:xfrm>
            <a:off x="-760633" y="-6200"/>
            <a:ext cx="35620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0"/>
          <p:cNvSpPr txBox="1"/>
          <p:nvPr/>
        </p:nvSpPr>
        <p:spPr>
          <a:xfrm>
            <a:off x="745331" y="2119187"/>
            <a:ext cx="10701200" cy="3251200"/>
          </a:xfrm>
          <a:prstGeom prst="rect">
            <a:avLst/>
          </a:prstGeom>
          <a:noFill/>
          <a:ln>
            <a:noFill/>
          </a:ln>
        </p:spPr>
        <p:txBody>
          <a:bodyPr spcFirstLastPara="1" wrap="square" lIns="91433" tIns="45700" rIns="91433" bIns="45700" anchor="t" anchorCtr="0">
            <a:noAutofit/>
          </a:bodyPr>
          <a:lstStyle/>
          <a:p>
            <a:pPr defTabSz="1219170">
              <a:lnSpc>
                <a:spcPct val="114000"/>
              </a:lnSpc>
              <a:buClr>
                <a:srgbClr val="000000"/>
              </a:buClr>
            </a:pPr>
            <a:endParaRPr sz="1467" kern="0">
              <a:solidFill>
                <a:srgbClr val="000000"/>
              </a:solidFill>
              <a:latin typeface="Arial"/>
              <a:cs typeface="Arial"/>
              <a:sym typeface="Arial"/>
            </a:endParaRPr>
          </a:p>
        </p:txBody>
      </p:sp>
      <p:sp>
        <p:nvSpPr>
          <p:cNvPr id="195" name="Google Shape;195;p30">
            <a:hlinkClick r:id="" action="ppaction://hlinkshowjump?jump=nextslide"/>
          </p:cNvPr>
          <p:cNvSpPr/>
          <p:nvPr/>
        </p:nvSpPr>
        <p:spPr>
          <a:xfrm rot="8100000">
            <a:off x="11935324" y="6531643"/>
            <a:ext cx="97864" cy="97864"/>
          </a:xfrm>
          <a:prstGeom prst="halfFrame">
            <a:avLst>
              <a:gd name="adj1" fmla="val 10567"/>
              <a:gd name="adj2" fmla="val 9997"/>
            </a:avLst>
          </a:prstGeom>
          <a:solidFill>
            <a:srgbClr val="421A48"/>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196" name="Google Shape;196;p30">
            <a:hlinkClick r:id="" action="ppaction://hlinkshowjump?jump=previousslide"/>
          </p:cNvPr>
          <p:cNvSpPr/>
          <p:nvPr/>
        </p:nvSpPr>
        <p:spPr>
          <a:xfrm rot="-2700000">
            <a:off x="171443" y="6531641"/>
            <a:ext cx="97864" cy="97864"/>
          </a:xfrm>
          <a:prstGeom prst="halfFrame">
            <a:avLst>
              <a:gd name="adj1" fmla="val 10567"/>
              <a:gd name="adj2" fmla="val 9997"/>
            </a:avLst>
          </a:prstGeom>
          <a:solidFill>
            <a:srgbClr val="421A48"/>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197" name="Google Shape;197;p30"/>
          <p:cNvSpPr/>
          <p:nvPr/>
        </p:nvSpPr>
        <p:spPr>
          <a:xfrm rot="10800000">
            <a:off x="0" y="199"/>
            <a:ext cx="12192000" cy="634800"/>
          </a:xfrm>
          <a:prstGeom prst="rect">
            <a:avLst/>
          </a:prstGeom>
          <a:solidFill>
            <a:srgbClr val="418FDE"/>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418FDE"/>
              </a:solidFill>
              <a:latin typeface="Calibri"/>
              <a:ea typeface="Calibri"/>
              <a:cs typeface="Calibri"/>
              <a:sym typeface="Calibri"/>
            </a:endParaRPr>
          </a:p>
        </p:txBody>
      </p:sp>
      <p:pic>
        <p:nvPicPr>
          <p:cNvPr id="198" name="Google Shape;198;p30"/>
          <p:cNvPicPr preferRelativeResize="0"/>
          <p:nvPr/>
        </p:nvPicPr>
        <p:blipFill rotWithShape="1">
          <a:blip r:embed="rId3">
            <a:alphaModFix/>
          </a:blip>
          <a:srcRect l="22991" t="45510" r="-3016" b="46860"/>
          <a:stretch/>
        </p:blipFill>
        <p:spPr>
          <a:xfrm rot="10800000">
            <a:off x="989819" y="-29348"/>
            <a:ext cx="11202181" cy="664349"/>
          </a:xfrm>
          <a:prstGeom prst="rect">
            <a:avLst/>
          </a:prstGeom>
          <a:noFill/>
          <a:ln>
            <a:noFill/>
          </a:ln>
        </p:spPr>
      </p:pic>
      <p:sp>
        <p:nvSpPr>
          <p:cNvPr id="199" name="Google Shape;199;p30"/>
          <p:cNvSpPr txBox="1"/>
          <p:nvPr/>
        </p:nvSpPr>
        <p:spPr>
          <a:xfrm>
            <a:off x="10656277" y="110515"/>
            <a:ext cx="1332800" cy="365200"/>
          </a:xfrm>
          <a:prstGeom prst="rect">
            <a:avLst/>
          </a:prstGeom>
          <a:noFill/>
          <a:ln>
            <a:noFill/>
          </a:ln>
        </p:spPr>
        <p:txBody>
          <a:bodyPr spcFirstLastPara="1" wrap="square" lIns="91433" tIns="45700" rIns="91433" bIns="45700" anchor="ctr" anchorCtr="0">
            <a:noAutofit/>
          </a:bodyPr>
          <a:lstStyle/>
          <a:p>
            <a:pPr algn="r" defTabSz="1219170">
              <a:buClr>
                <a:srgbClr val="000000"/>
              </a:buClr>
            </a:pPr>
            <a:fld id="{00000000-1234-1234-1234-123412341234}" type="slidenum">
              <a:rPr lang="en" sz="1200" kern="0">
                <a:solidFill>
                  <a:srgbClr val="FFFFFF"/>
                </a:solidFill>
                <a:latin typeface="Arial"/>
                <a:ea typeface="Arial"/>
                <a:cs typeface="Arial"/>
                <a:sym typeface="Arial"/>
              </a:rPr>
              <a:pPr algn="r" defTabSz="1219170">
                <a:buClr>
                  <a:srgbClr val="000000"/>
                </a:buClr>
              </a:pPr>
              <a:t>12</a:t>
            </a:fld>
            <a:endParaRPr sz="1200" kern="0">
              <a:solidFill>
                <a:srgbClr val="FFFFFF"/>
              </a:solidFill>
              <a:latin typeface="Arial"/>
              <a:ea typeface="Arial"/>
              <a:cs typeface="Arial"/>
              <a:sym typeface="Arial"/>
            </a:endParaRPr>
          </a:p>
        </p:txBody>
      </p:sp>
      <p:sp>
        <p:nvSpPr>
          <p:cNvPr id="200" name="Google Shape;200;p30"/>
          <p:cNvSpPr txBox="1"/>
          <p:nvPr/>
        </p:nvSpPr>
        <p:spPr>
          <a:xfrm>
            <a:off x="202979" y="84767"/>
            <a:ext cx="11509600" cy="461600"/>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2400" b="1" kern="0">
                <a:solidFill>
                  <a:srgbClr val="FFFFFF"/>
                </a:solidFill>
                <a:latin typeface="Montserrat Medium"/>
                <a:ea typeface="Montserrat Medium"/>
                <a:cs typeface="Montserrat Medium"/>
                <a:sym typeface="Montserrat Medium"/>
              </a:rPr>
              <a:t>CLA Manual: Facilitating Women’s Empowerment by CLAs</a:t>
            </a:r>
            <a:endParaRPr sz="2400" b="1" kern="0">
              <a:solidFill>
                <a:srgbClr val="FFFFFF"/>
              </a:solidFill>
              <a:latin typeface="Montserrat Medium"/>
              <a:ea typeface="Montserrat Medium"/>
              <a:cs typeface="Montserrat Medium"/>
              <a:sym typeface="Montserrat Medium"/>
            </a:endParaRPr>
          </a:p>
          <a:p>
            <a:pPr defTabSz="1219170">
              <a:buClr>
                <a:srgbClr val="000000"/>
              </a:buClr>
            </a:pPr>
            <a:endParaRPr sz="2400" b="1" kern="0">
              <a:solidFill>
                <a:srgbClr val="FFFFFF"/>
              </a:solidFill>
              <a:latin typeface="Montserrat Medium"/>
              <a:ea typeface="Montserrat Medium"/>
              <a:cs typeface="Montserrat Medium"/>
              <a:sym typeface="Montserrat Medium"/>
            </a:endParaRPr>
          </a:p>
        </p:txBody>
      </p:sp>
      <p:pic>
        <p:nvPicPr>
          <p:cNvPr id="201" name="Google Shape;201;p30"/>
          <p:cNvPicPr preferRelativeResize="0"/>
          <p:nvPr/>
        </p:nvPicPr>
        <p:blipFill rotWithShape="1">
          <a:blip r:embed="rId4">
            <a:alphaModFix/>
          </a:blip>
          <a:srcRect r="-3885"/>
          <a:stretch/>
        </p:blipFill>
        <p:spPr>
          <a:xfrm>
            <a:off x="9262871" y="6203863"/>
            <a:ext cx="2651079" cy="670293"/>
          </a:xfrm>
          <a:prstGeom prst="rect">
            <a:avLst/>
          </a:prstGeom>
          <a:noFill/>
          <a:ln>
            <a:noFill/>
          </a:ln>
        </p:spPr>
      </p:pic>
      <p:sp>
        <p:nvSpPr>
          <p:cNvPr id="202" name="Google Shape;202;p30"/>
          <p:cNvSpPr txBox="1"/>
          <p:nvPr/>
        </p:nvSpPr>
        <p:spPr>
          <a:xfrm>
            <a:off x="745333" y="1177033"/>
            <a:ext cx="10701200" cy="4028400"/>
          </a:xfrm>
          <a:prstGeom prst="rect">
            <a:avLst/>
          </a:prstGeom>
          <a:noFill/>
          <a:ln>
            <a:noFill/>
          </a:ln>
        </p:spPr>
        <p:txBody>
          <a:bodyPr spcFirstLastPara="1" wrap="square" lIns="91433" tIns="45700" rIns="91433" bIns="45700" anchor="t" anchorCtr="0">
            <a:noAutofit/>
          </a:bodyPr>
          <a:lstStyle/>
          <a:p>
            <a:pPr marL="609585" indent="-482588" defTabSz="1219170">
              <a:lnSpc>
                <a:spcPct val="114000"/>
              </a:lnSpc>
              <a:buClr>
                <a:srgbClr val="000000"/>
              </a:buClr>
              <a:buSzPts val="2100"/>
              <a:buFont typeface="Montserrat"/>
              <a:buChar char="●"/>
            </a:pPr>
            <a:r>
              <a:rPr lang="en" sz="2800" b="1" kern="0">
                <a:solidFill>
                  <a:srgbClr val="B0C030"/>
                </a:solidFill>
                <a:latin typeface="Montserrat"/>
                <a:ea typeface="Montserrat"/>
                <a:cs typeface="Montserrat"/>
                <a:sym typeface="Montserrat"/>
              </a:rPr>
              <a:t>Tools for Facilitating Community Dialogues:</a:t>
            </a:r>
            <a:r>
              <a:rPr lang="en" sz="2800" b="1" kern="0">
                <a:solidFill>
                  <a:srgbClr val="000000"/>
                </a:solidFill>
                <a:latin typeface="Montserrat"/>
                <a:ea typeface="Montserrat"/>
                <a:cs typeface="Montserrat"/>
                <a:sym typeface="Montserrat"/>
              </a:rPr>
              <a:t> </a:t>
            </a:r>
            <a:r>
              <a:rPr lang="en" sz="2800" kern="0">
                <a:solidFill>
                  <a:srgbClr val="000000"/>
                </a:solidFill>
                <a:latin typeface="Montserrat"/>
                <a:ea typeface="Montserrat"/>
                <a:cs typeface="Montserrat"/>
                <a:sym typeface="Montserrat"/>
              </a:rPr>
              <a:t>The Manual will be a step by step on "how to" hold community-based dialogue sessions. </a:t>
            </a:r>
            <a:endParaRPr sz="2800" kern="0">
              <a:solidFill>
                <a:srgbClr val="000000"/>
              </a:solidFill>
              <a:latin typeface="Montserrat"/>
              <a:ea typeface="Montserrat"/>
              <a:cs typeface="Montserrat"/>
              <a:sym typeface="Montserrat"/>
            </a:endParaRPr>
          </a:p>
          <a:p>
            <a:pPr marL="609585" defTabSz="1219170">
              <a:lnSpc>
                <a:spcPct val="114000"/>
              </a:lnSpc>
              <a:buClr>
                <a:srgbClr val="000000"/>
              </a:buClr>
            </a:pPr>
            <a:endParaRPr sz="2800" kern="0">
              <a:solidFill>
                <a:srgbClr val="000000"/>
              </a:solidFill>
              <a:latin typeface="Montserrat"/>
              <a:ea typeface="Montserrat"/>
              <a:cs typeface="Montserrat"/>
              <a:sym typeface="Montserrat"/>
            </a:endParaRPr>
          </a:p>
          <a:p>
            <a:pPr marL="609585" indent="-482588" defTabSz="1219170">
              <a:lnSpc>
                <a:spcPct val="114000"/>
              </a:lnSpc>
              <a:buClr>
                <a:srgbClr val="000000"/>
              </a:buClr>
              <a:buSzPts val="2100"/>
              <a:buFont typeface="Montserrat"/>
              <a:buChar char="●"/>
            </a:pPr>
            <a:r>
              <a:rPr lang="en" sz="2800" b="1" kern="0">
                <a:solidFill>
                  <a:srgbClr val="B0C030"/>
                </a:solidFill>
                <a:latin typeface="Montserrat"/>
                <a:ea typeface="Montserrat"/>
                <a:cs typeface="Montserrat"/>
                <a:sym typeface="Montserrat"/>
              </a:rPr>
              <a:t>Tools for Advocacy:</a:t>
            </a:r>
            <a:r>
              <a:rPr lang="en" sz="2800" b="1" kern="0">
                <a:solidFill>
                  <a:srgbClr val="000000"/>
                </a:solidFill>
                <a:latin typeface="Montserrat"/>
                <a:ea typeface="Montserrat"/>
                <a:cs typeface="Montserrat"/>
                <a:sym typeface="Montserrat"/>
              </a:rPr>
              <a:t> </a:t>
            </a:r>
            <a:r>
              <a:rPr lang="en" sz="2800" kern="0">
                <a:solidFill>
                  <a:srgbClr val="000000"/>
                </a:solidFill>
                <a:latin typeface="Montserrat"/>
                <a:ea typeface="Montserrat"/>
                <a:cs typeface="Montserrat"/>
                <a:sym typeface="Montserrat"/>
              </a:rPr>
              <a:t>Provide information and simple tools that develop and enhance advocacy skills and strategies. </a:t>
            </a:r>
            <a:endParaRPr sz="2800" kern="0">
              <a:solidFill>
                <a:srgbClr val="000000"/>
              </a:solidFill>
              <a:latin typeface="Montserrat"/>
              <a:ea typeface="Montserrat"/>
              <a:cs typeface="Montserrat"/>
              <a:sym typeface="Montserrat"/>
            </a:endParaRPr>
          </a:p>
          <a:p>
            <a:pPr marL="609585" defTabSz="1219170">
              <a:lnSpc>
                <a:spcPct val="114000"/>
              </a:lnSpc>
              <a:buClr>
                <a:srgbClr val="000000"/>
              </a:buClr>
            </a:pPr>
            <a:endParaRPr sz="2800" kern="0">
              <a:solidFill>
                <a:srgbClr val="000000"/>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1"/>
          <p:cNvSpPr txBox="1"/>
          <p:nvPr/>
        </p:nvSpPr>
        <p:spPr>
          <a:xfrm>
            <a:off x="745331" y="2119187"/>
            <a:ext cx="10701200" cy="3251200"/>
          </a:xfrm>
          <a:prstGeom prst="rect">
            <a:avLst/>
          </a:prstGeom>
          <a:noFill/>
          <a:ln>
            <a:noFill/>
          </a:ln>
        </p:spPr>
        <p:txBody>
          <a:bodyPr spcFirstLastPara="1" wrap="square" lIns="91433" tIns="45700" rIns="91433" bIns="45700" anchor="t" anchorCtr="0">
            <a:noAutofit/>
          </a:bodyPr>
          <a:lstStyle/>
          <a:p>
            <a:pPr defTabSz="1219170">
              <a:lnSpc>
                <a:spcPct val="114000"/>
              </a:lnSpc>
              <a:buClr>
                <a:srgbClr val="000000"/>
              </a:buClr>
            </a:pPr>
            <a:endParaRPr sz="1467" kern="0">
              <a:solidFill>
                <a:srgbClr val="000000"/>
              </a:solidFill>
              <a:latin typeface="Arial"/>
              <a:cs typeface="Arial"/>
              <a:sym typeface="Arial"/>
            </a:endParaRPr>
          </a:p>
        </p:txBody>
      </p:sp>
      <p:sp>
        <p:nvSpPr>
          <p:cNvPr id="208" name="Google Shape;208;p31">
            <a:hlinkClick r:id="" action="ppaction://hlinkshowjump?jump=nextslide"/>
          </p:cNvPr>
          <p:cNvSpPr/>
          <p:nvPr/>
        </p:nvSpPr>
        <p:spPr>
          <a:xfrm rot="8100000">
            <a:off x="11935324" y="6531643"/>
            <a:ext cx="97864" cy="97864"/>
          </a:xfrm>
          <a:prstGeom prst="halfFrame">
            <a:avLst>
              <a:gd name="adj1" fmla="val 10567"/>
              <a:gd name="adj2" fmla="val 9997"/>
            </a:avLst>
          </a:prstGeom>
          <a:solidFill>
            <a:srgbClr val="421A48"/>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209" name="Google Shape;209;p31">
            <a:hlinkClick r:id="" action="ppaction://hlinkshowjump?jump=previousslide"/>
          </p:cNvPr>
          <p:cNvSpPr/>
          <p:nvPr/>
        </p:nvSpPr>
        <p:spPr>
          <a:xfrm rot="-2700000">
            <a:off x="171443" y="6531641"/>
            <a:ext cx="97864" cy="97864"/>
          </a:xfrm>
          <a:prstGeom prst="halfFrame">
            <a:avLst>
              <a:gd name="adj1" fmla="val 10567"/>
              <a:gd name="adj2" fmla="val 9997"/>
            </a:avLst>
          </a:prstGeom>
          <a:solidFill>
            <a:srgbClr val="421A48"/>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210" name="Google Shape;210;p31"/>
          <p:cNvSpPr/>
          <p:nvPr/>
        </p:nvSpPr>
        <p:spPr>
          <a:xfrm rot="10800000">
            <a:off x="0" y="199"/>
            <a:ext cx="12192000" cy="634800"/>
          </a:xfrm>
          <a:prstGeom prst="rect">
            <a:avLst/>
          </a:prstGeom>
          <a:solidFill>
            <a:srgbClr val="418FDE"/>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418FDE"/>
              </a:solidFill>
              <a:latin typeface="Calibri"/>
              <a:ea typeface="Calibri"/>
              <a:cs typeface="Calibri"/>
              <a:sym typeface="Calibri"/>
            </a:endParaRPr>
          </a:p>
        </p:txBody>
      </p:sp>
      <p:pic>
        <p:nvPicPr>
          <p:cNvPr id="211" name="Google Shape;211;p31"/>
          <p:cNvPicPr preferRelativeResize="0"/>
          <p:nvPr/>
        </p:nvPicPr>
        <p:blipFill rotWithShape="1">
          <a:blip r:embed="rId3">
            <a:alphaModFix/>
          </a:blip>
          <a:srcRect l="22991" t="45510" r="-3016" b="46860"/>
          <a:stretch/>
        </p:blipFill>
        <p:spPr>
          <a:xfrm rot="10800000">
            <a:off x="989819" y="-29348"/>
            <a:ext cx="11202181" cy="664349"/>
          </a:xfrm>
          <a:prstGeom prst="rect">
            <a:avLst/>
          </a:prstGeom>
          <a:noFill/>
          <a:ln>
            <a:noFill/>
          </a:ln>
        </p:spPr>
      </p:pic>
      <p:sp>
        <p:nvSpPr>
          <p:cNvPr id="212" name="Google Shape;212;p31"/>
          <p:cNvSpPr txBox="1"/>
          <p:nvPr/>
        </p:nvSpPr>
        <p:spPr>
          <a:xfrm>
            <a:off x="10656277" y="110515"/>
            <a:ext cx="1332800" cy="365200"/>
          </a:xfrm>
          <a:prstGeom prst="rect">
            <a:avLst/>
          </a:prstGeom>
          <a:noFill/>
          <a:ln>
            <a:noFill/>
          </a:ln>
        </p:spPr>
        <p:txBody>
          <a:bodyPr spcFirstLastPara="1" wrap="square" lIns="91433" tIns="45700" rIns="91433" bIns="45700" anchor="ctr" anchorCtr="0">
            <a:noAutofit/>
          </a:bodyPr>
          <a:lstStyle/>
          <a:p>
            <a:pPr algn="r" defTabSz="1219170">
              <a:buClr>
                <a:srgbClr val="000000"/>
              </a:buClr>
            </a:pPr>
            <a:fld id="{00000000-1234-1234-1234-123412341234}" type="slidenum">
              <a:rPr lang="en" sz="1200" kern="0">
                <a:solidFill>
                  <a:srgbClr val="FFFFFF"/>
                </a:solidFill>
                <a:latin typeface="Arial"/>
                <a:ea typeface="Arial"/>
                <a:cs typeface="Arial"/>
                <a:sym typeface="Arial"/>
              </a:rPr>
              <a:pPr algn="r" defTabSz="1219170">
                <a:buClr>
                  <a:srgbClr val="000000"/>
                </a:buClr>
              </a:pPr>
              <a:t>13</a:t>
            </a:fld>
            <a:endParaRPr sz="1200" kern="0">
              <a:solidFill>
                <a:srgbClr val="FFFFFF"/>
              </a:solidFill>
              <a:latin typeface="Arial"/>
              <a:ea typeface="Arial"/>
              <a:cs typeface="Arial"/>
              <a:sym typeface="Arial"/>
            </a:endParaRPr>
          </a:p>
        </p:txBody>
      </p:sp>
      <p:sp>
        <p:nvSpPr>
          <p:cNvPr id="213" name="Google Shape;213;p31"/>
          <p:cNvSpPr txBox="1"/>
          <p:nvPr/>
        </p:nvSpPr>
        <p:spPr>
          <a:xfrm>
            <a:off x="202979" y="84767"/>
            <a:ext cx="11509600" cy="461600"/>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2400" b="1" kern="0">
                <a:solidFill>
                  <a:srgbClr val="FFFFFF"/>
                </a:solidFill>
                <a:latin typeface="Montserrat Medium"/>
                <a:ea typeface="Montserrat Medium"/>
                <a:cs typeface="Montserrat Medium"/>
                <a:sym typeface="Montserrat Medium"/>
              </a:rPr>
              <a:t>CLA Manual: Facilitating Women’s Empowerment by CLAs</a:t>
            </a:r>
            <a:endParaRPr sz="2400" b="1" kern="0">
              <a:solidFill>
                <a:srgbClr val="FFFFFF"/>
              </a:solidFill>
              <a:latin typeface="Montserrat Medium"/>
              <a:ea typeface="Montserrat Medium"/>
              <a:cs typeface="Montserrat Medium"/>
              <a:sym typeface="Montserrat Medium"/>
            </a:endParaRPr>
          </a:p>
          <a:p>
            <a:pPr defTabSz="1219170">
              <a:buClr>
                <a:srgbClr val="000000"/>
              </a:buClr>
            </a:pPr>
            <a:endParaRPr sz="2400" b="1" kern="0">
              <a:solidFill>
                <a:srgbClr val="FFFFFF"/>
              </a:solidFill>
              <a:latin typeface="Montserrat Medium"/>
              <a:ea typeface="Montserrat Medium"/>
              <a:cs typeface="Montserrat Medium"/>
              <a:sym typeface="Montserrat Medium"/>
            </a:endParaRPr>
          </a:p>
        </p:txBody>
      </p:sp>
      <p:pic>
        <p:nvPicPr>
          <p:cNvPr id="214" name="Google Shape;214;p31"/>
          <p:cNvPicPr preferRelativeResize="0"/>
          <p:nvPr/>
        </p:nvPicPr>
        <p:blipFill rotWithShape="1">
          <a:blip r:embed="rId4">
            <a:alphaModFix/>
          </a:blip>
          <a:srcRect r="-3885"/>
          <a:stretch/>
        </p:blipFill>
        <p:spPr>
          <a:xfrm>
            <a:off x="9262871" y="6203863"/>
            <a:ext cx="2651079" cy="670293"/>
          </a:xfrm>
          <a:prstGeom prst="rect">
            <a:avLst/>
          </a:prstGeom>
          <a:noFill/>
          <a:ln>
            <a:noFill/>
          </a:ln>
        </p:spPr>
      </p:pic>
      <p:sp>
        <p:nvSpPr>
          <p:cNvPr id="215" name="Google Shape;215;p31"/>
          <p:cNvSpPr txBox="1"/>
          <p:nvPr/>
        </p:nvSpPr>
        <p:spPr>
          <a:xfrm>
            <a:off x="745333" y="1177033"/>
            <a:ext cx="10701200" cy="4930000"/>
          </a:xfrm>
          <a:prstGeom prst="rect">
            <a:avLst/>
          </a:prstGeom>
          <a:noFill/>
          <a:ln>
            <a:noFill/>
          </a:ln>
        </p:spPr>
        <p:txBody>
          <a:bodyPr spcFirstLastPara="1" wrap="square" lIns="91433" tIns="45700" rIns="91433" bIns="45700" anchor="t" anchorCtr="0">
            <a:noAutofit/>
          </a:bodyPr>
          <a:lstStyle/>
          <a:p>
            <a:pPr marL="609585" indent="-482588" defTabSz="1219170">
              <a:lnSpc>
                <a:spcPct val="114000"/>
              </a:lnSpc>
              <a:buClr>
                <a:srgbClr val="000000"/>
              </a:buClr>
              <a:buSzPts val="2100"/>
              <a:buFont typeface="Montserrat"/>
              <a:buChar char="●"/>
            </a:pPr>
            <a:r>
              <a:rPr lang="en" sz="2800" kern="0">
                <a:solidFill>
                  <a:srgbClr val="000000"/>
                </a:solidFill>
                <a:latin typeface="Montserrat"/>
                <a:ea typeface="Montserrat"/>
                <a:cs typeface="Montserrat"/>
                <a:sym typeface="Montserrat"/>
              </a:rPr>
              <a:t>Information on best practices around </a:t>
            </a:r>
            <a:r>
              <a:rPr lang="en" sz="2800" b="1" kern="0">
                <a:solidFill>
                  <a:srgbClr val="B0C030"/>
                </a:solidFill>
                <a:latin typeface="Montserrat"/>
                <a:ea typeface="Montserrat"/>
                <a:cs typeface="Montserrat"/>
                <a:sym typeface="Montserrat"/>
              </a:rPr>
              <a:t>community-based dialogues and advocacy</a:t>
            </a:r>
            <a:r>
              <a:rPr lang="en" sz="2800" kern="0">
                <a:solidFill>
                  <a:srgbClr val="000000"/>
                </a:solidFill>
                <a:latin typeface="Montserrat"/>
                <a:ea typeface="Montserrat"/>
                <a:cs typeface="Montserrat"/>
                <a:sym typeface="Montserrat"/>
              </a:rPr>
              <a:t> will be collected and compiled regularly by the two M&amp;E officers over the course of project implementation.</a:t>
            </a:r>
            <a:endParaRPr sz="2800" kern="0">
              <a:solidFill>
                <a:srgbClr val="000000"/>
              </a:solidFill>
              <a:latin typeface="Montserrat"/>
              <a:ea typeface="Montserrat"/>
              <a:cs typeface="Montserrat"/>
              <a:sym typeface="Montserrat"/>
            </a:endParaRPr>
          </a:p>
          <a:p>
            <a:pPr marL="609585" defTabSz="1219170">
              <a:lnSpc>
                <a:spcPct val="114000"/>
              </a:lnSpc>
              <a:buClr>
                <a:srgbClr val="000000"/>
              </a:buClr>
            </a:pPr>
            <a:endParaRPr sz="2800" kern="0">
              <a:solidFill>
                <a:srgbClr val="000000"/>
              </a:solidFill>
              <a:latin typeface="Montserrat"/>
              <a:ea typeface="Montserrat"/>
              <a:cs typeface="Montserrat"/>
              <a:sym typeface="Montserrat"/>
            </a:endParaRPr>
          </a:p>
          <a:p>
            <a:pPr marL="609585" indent="-482588" defTabSz="1219170">
              <a:lnSpc>
                <a:spcPct val="114000"/>
              </a:lnSpc>
              <a:buClr>
                <a:srgbClr val="000000"/>
              </a:buClr>
              <a:buSzPts val="2100"/>
              <a:buFont typeface="Montserrat"/>
              <a:buChar char="●"/>
            </a:pPr>
            <a:r>
              <a:rPr lang="en" sz="2800" kern="0">
                <a:solidFill>
                  <a:srgbClr val="000000"/>
                </a:solidFill>
                <a:latin typeface="Montserrat"/>
                <a:ea typeface="Montserrat"/>
                <a:cs typeface="Montserrat"/>
                <a:sym typeface="Montserrat"/>
              </a:rPr>
              <a:t>An external consultant has led the process of identifying, collecting and compiling information for the CLA Manual.</a:t>
            </a:r>
            <a:endParaRPr sz="2800" kern="0">
              <a:solidFill>
                <a:srgbClr val="000000"/>
              </a:solidFill>
              <a:latin typeface="Montserrat"/>
              <a:ea typeface="Montserrat"/>
              <a:cs typeface="Montserrat"/>
              <a:sym typeface="Montserrat"/>
            </a:endParaRPr>
          </a:p>
          <a:p>
            <a:pPr marL="609585" defTabSz="1219170">
              <a:lnSpc>
                <a:spcPct val="114000"/>
              </a:lnSpc>
              <a:buClr>
                <a:srgbClr val="000000"/>
              </a:buClr>
            </a:pPr>
            <a:endParaRPr sz="2800" kern="0">
              <a:solidFill>
                <a:srgbClr val="000000"/>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2">
            <a:hlinkClick r:id="" action="ppaction://hlinkshowjump?jump=nextslide"/>
          </p:cNvPr>
          <p:cNvSpPr/>
          <p:nvPr/>
        </p:nvSpPr>
        <p:spPr>
          <a:xfrm rot="8100000">
            <a:off x="11935324" y="6531643"/>
            <a:ext cx="97864" cy="97864"/>
          </a:xfrm>
          <a:prstGeom prst="halfFrame">
            <a:avLst>
              <a:gd name="adj1" fmla="val 10567"/>
              <a:gd name="adj2" fmla="val 9997"/>
            </a:avLst>
          </a:prstGeom>
          <a:solidFill>
            <a:srgbClr val="421A48"/>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221" name="Google Shape;221;p32">
            <a:hlinkClick r:id="" action="ppaction://hlinkshowjump?jump=previousslide"/>
          </p:cNvPr>
          <p:cNvSpPr/>
          <p:nvPr/>
        </p:nvSpPr>
        <p:spPr>
          <a:xfrm rot="-2700000">
            <a:off x="171443" y="6531641"/>
            <a:ext cx="97864" cy="97864"/>
          </a:xfrm>
          <a:prstGeom prst="halfFrame">
            <a:avLst>
              <a:gd name="adj1" fmla="val 10567"/>
              <a:gd name="adj2" fmla="val 9997"/>
            </a:avLst>
          </a:prstGeom>
          <a:solidFill>
            <a:srgbClr val="421A48"/>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222" name="Google Shape;222;p32"/>
          <p:cNvSpPr/>
          <p:nvPr/>
        </p:nvSpPr>
        <p:spPr>
          <a:xfrm rot="10800000">
            <a:off x="0" y="199"/>
            <a:ext cx="12192000" cy="634800"/>
          </a:xfrm>
          <a:prstGeom prst="rect">
            <a:avLst/>
          </a:prstGeom>
          <a:solidFill>
            <a:srgbClr val="418FDE"/>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418FDE"/>
              </a:solidFill>
              <a:latin typeface="Calibri"/>
              <a:ea typeface="Calibri"/>
              <a:cs typeface="Calibri"/>
              <a:sym typeface="Calibri"/>
            </a:endParaRPr>
          </a:p>
        </p:txBody>
      </p:sp>
      <p:pic>
        <p:nvPicPr>
          <p:cNvPr id="223" name="Google Shape;223;p32"/>
          <p:cNvPicPr preferRelativeResize="0"/>
          <p:nvPr/>
        </p:nvPicPr>
        <p:blipFill rotWithShape="1">
          <a:blip r:embed="rId3">
            <a:alphaModFix/>
          </a:blip>
          <a:srcRect l="22991" t="45510" r="-3016" b="46860"/>
          <a:stretch/>
        </p:blipFill>
        <p:spPr>
          <a:xfrm rot="10800000">
            <a:off x="989819" y="-29348"/>
            <a:ext cx="11202181" cy="664349"/>
          </a:xfrm>
          <a:prstGeom prst="rect">
            <a:avLst/>
          </a:prstGeom>
          <a:noFill/>
          <a:ln>
            <a:noFill/>
          </a:ln>
        </p:spPr>
      </p:pic>
      <p:sp>
        <p:nvSpPr>
          <p:cNvPr id="224" name="Google Shape;224;p32"/>
          <p:cNvSpPr txBox="1"/>
          <p:nvPr/>
        </p:nvSpPr>
        <p:spPr>
          <a:xfrm>
            <a:off x="10656277" y="110515"/>
            <a:ext cx="1332800" cy="365200"/>
          </a:xfrm>
          <a:prstGeom prst="rect">
            <a:avLst/>
          </a:prstGeom>
          <a:noFill/>
          <a:ln>
            <a:noFill/>
          </a:ln>
        </p:spPr>
        <p:txBody>
          <a:bodyPr spcFirstLastPara="1" wrap="square" lIns="91433" tIns="45700" rIns="91433" bIns="45700" anchor="ctr" anchorCtr="0">
            <a:noAutofit/>
          </a:bodyPr>
          <a:lstStyle/>
          <a:p>
            <a:pPr algn="r" defTabSz="1219170">
              <a:buClr>
                <a:srgbClr val="000000"/>
              </a:buClr>
            </a:pPr>
            <a:fld id="{00000000-1234-1234-1234-123412341234}" type="slidenum">
              <a:rPr lang="en" sz="1200" kern="0">
                <a:solidFill>
                  <a:srgbClr val="FFFFFF"/>
                </a:solidFill>
                <a:latin typeface="Arial"/>
                <a:ea typeface="Arial"/>
                <a:cs typeface="Arial"/>
                <a:sym typeface="Arial"/>
              </a:rPr>
              <a:pPr algn="r" defTabSz="1219170">
                <a:buClr>
                  <a:srgbClr val="000000"/>
                </a:buClr>
              </a:pPr>
              <a:t>14</a:t>
            </a:fld>
            <a:endParaRPr sz="1200" kern="0">
              <a:solidFill>
                <a:srgbClr val="FFFFFF"/>
              </a:solidFill>
              <a:latin typeface="Arial"/>
              <a:ea typeface="Arial"/>
              <a:cs typeface="Arial"/>
              <a:sym typeface="Arial"/>
            </a:endParaRPr>
          </a:p>
        </p:txBody>
      </p:sp>
      <p:sp>
        <p:nvSpPr>
          <p:cNvPr id="225" name="Google Shape;225;p32"/>
          <p:cNvSpPr txBox="1"/>
          <p:nvPr/>
        </p:nvSpPr>
        <p:spPr>
          <a:xfrm>
            <a:off x="202979" y="84767"/>
            <a:ext cx="11509600" cy="461600"/>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2400" b="1" kern="0">
                <a:solidFill>
                  <a:srgbClr val="FFFFFF"/>
                </a:solidFill>
                <a:latin typeface="Montserrat Medium"/>
                <a:ea typeface="Montserrat Medium"/>
                <a:cs typeface="Montserrat Medium"/>
                <a:sym typeface="Montserrat Medium"/>
              </a:rPr>
              <a:t>CLA Manual: Draft Outline</a:t>
            </a:r>
            <a:endParaRPr sz="2400" b="1" kern="0">
              <a:solidFill>
                <a:srgbClr val="FFFFFF"/>
              </a:solidFill>
              <a:latin typeface="Montserrat Medium"/>
              <a:ea typeface="Montserrat Medium"/>
              <a:cs typeface="Montserrat Medium"/>
              <a:sym typeface="Montserrat Medium"/>
            </a:endParaRPr>
          </a:p>
          <a:p>
            <a:pPr defTabSz="1219170">
              <a:buClr>
                <a:srgbClr val="000000"/>
              </a:buClr>
            </a:pPr>
            <a:endParaRPr sz="2400" b="1" kern="0">
              <a:solidFill>
                <a:srgbClr val="FFFFFF"/>
              </a:solidFill>
              <a:latin typeface="Montserrat Medium"/>
              <a:ea typeface="Montserrat Medium"/>
              <a:cs typeface="Montserrat Medium"/>
              <a:sym typeface="Montserrat Medium"/>
            </a:endParaRPr>
          </a:p>
        </p:txBody>
      </p:sp>
      <p:pic>
        <p:nvPicPr>
          <p:cNvPr id="226" name="Google Shape;226;p32"/>
          <p:cNvPicPr preferRelativeResize="0"/>
          <p:nvPr/>
        </p:nvPicPr>
        <p:blipFill rotWithShape="1">
          <a:blip r:embed="rId4">
            <a:alphaModFix/>
          </a:blip>
          <a:srcRect r="-3885"/>
          <a:stretch/>
        </p:blipFill>
        <p:spPr>
          <a:xfrm>
            <a:off x="9262871" y="6203863"/>
            <a:ext cx="2651079" cy="670293"/>
          </a:xfrm>
          <a:prstGeom prst="rect">
            <a:avLst/>
          </a:prstGeom>
          <a:noFill/>
          <a:ln>
            <a:noFill/>
          </a:ln>
        </p:spPr>
      </p:pic>
      <p:sp>
        <p:nvSpPr>
          <p:cNvPr id="227" name="Google Shape;227;p32"/>
          <p:cNvSpPr txBox="1"/>
          <p:nvPr/>
        </p:nvSpPr>
        <p:spPr>
          <a:xfrm>
            <a:off x="425200" y="978100"/>
            <a:ext cx="11015600" cy="527441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b="1" kern="0">
                <a:solidFill>
                  <a:srgbClr val="000000"/>
                </a:solidFill>
                <a:latin typeface="Calibri"/>
                <a:ea typeface="Calibri"/>
                <a:cs typeface="Calibri"/>
                <a:sym typeface="Calibri"/>
              </a:rPr>
              <a:t>Module 1: </a:t>
            </a:r>
            <a:r>
              <a:rPr lang="en" sz="1467" b="1" kern="0">
                <a:solidFill>
                  <a:srgbClr val="000000"/>
                </a:solidFill>
                <a:latin typeface="Calibri"/>
                <a:ea typeface="Calibri"/>
                <a:cs typeface="Calibri"/>
                <a:sym typeface="Calibri"/>
              </a:rPr>
              <a:t>UNDERSTANDING AND ESTABLISHING CLUSTER LEVEL ASSOCIATIONS </a:t>
            </a:r>
            <a:r>
              <a:rPr lang="en" sz="1467" kern="0">
                <a:solidFill>
                  <a:srgbClr val="3C78D8"/>
                </a:solidFill>
                <a:latin typeface="Calibri"/>
                <a:ea typeface="Calibri"/>
                <a:cs typeface="Calibri"/>
                <a:sym typeface="Calibri"/>
              </a:rPr>
              <a:t>(History, Rationale, Composition, Features, Formation, Preparation for Formation, Self Evaluation, Representatives, Relationships).             </a:t>
            </a:r>
            <a:endParaRPr sz="1867" kern="0">
              <a:solidFill>
                <a:srgbClr val="3C78D8"/>
              </a:solidFill>
              <a:latin typeface="Calibri"/>
              <a:ea typeface="Calibri"/>
              <a:cs typeface="Calibri"/>
              <a:sym typeface="Calibri"/>
            </a:endParaRPr>
          </a:p>
          <a:p>
            <a:pPr defTabSz="1219170">
              <a:buClr>
                <a:srgbClr val="000000"/>
              </a:buClr>
            </a:pPr>
            <a:endParaRPr sz="1867" kern="0">
              <a:solidFill>
                <a:srgbClr val="000000"/>
              </a:solidFill>
              <a:latin typeface="Calibri"/>
              <a:ea typeface="Calibri"/>
              <a:cs typeface="Calibri"/>
              <a:sym typeface="Calibri"/>
            </a:endParaRPr>
          </a:p>
          <a:p>
            <a:pPr defTabSz="1219170">
              <a:buClr>
                <a:srgbClr val="000000"/>
              </a:buClr>
            </a:pPr>
            <a:r>
              <a:rPr lang="en" sz="1867" b="1" kern="0">
                <a:solidFill>
                  <a:srgbClr val="000000"/>
                </a:solidFill>
                <a:latin typeface="Calibri"/>
                <a:ea typeface="Calibri"/>
                <a:cs typeface="Calibri"/>
                <a:sym typeface="Calibri"/>
              </a:rPr>
              <a:t>Module 2: </a:t>
            </a:r>
            <a:r>
              <a:rPr lang="en" sz="1467" b="1" kern="0">
                <a:solidFill>
                  <a:srgbClr val="000000"/>
                </a:solidFill>
                <a:latin typeface="Calibri"/>
                <a:ea typeface="Calibri"/>
                <a:cs typeface="Calibri"/>
                <a:sym typeface="Calibri"/>
              </a:rPr>
              <a:t>CLUSTER LEVEL ASSOCIATION GOALS, VISION AND STRUCTURE </a:t>
            </a:r>
            <a:r>
              <a:rPr lang="en" sz="1467" kern="0">
                <a:solidFill>
                  <a:srgbClr val="3C78D8"/>
                </a:solidFill>
                <a:latin typeface="Calibri"/>
                <a:ea typeface="Calibri"/>
                <a:cs typeface="Calibri"/>
                <a:sym typeface="Calibri"/>
              </a:rPr>
              <a:t>(Governance Structure, Rules &amp; Regs, Record keeping, Sub Committees, WR Best Practices).</a:t>
            </a:r>
            <a:endParaRPr sz="1867" kern="0">
              <a:solidFill>
                <a:srgbClr val="3C78D8"/>
              </a:solidFill>
              <a:latin typeface="Calibri"/>
              <a:ea typeface="Calibri"/>
              <a:cs typeface="Calibri"/>
              <a:sym typeface="Calibri"/>
            </a:endParaRPr>
          </a:p>
          <a:p>
            <a:pPr defTabSz="1219170">
              <a:buClr>
                <a:srgbClr val="000000"/>
              </a:buClr>
            </a:pPr>
            <a:endParaRPr sz="1867" kern="0">
              <a:solidFill>
                <a:srgbClr val="000000"/>
              </a:solidFill>
              <a:latin typeface="Calibri"/>
              <a:ea typeface="Calibri"/>
              <a:cs typeface="Calibri"/>
              <a:sym typeface="Calibri"/>
            </a:endParaRPr>
          </a:p>
          <a:p>
            <a:pPr defTabSz="1219170">
              <a:buClr>
                <a:srgbClr val="000000"/>
              </a:buClr>
            </a:pPr>
            <a:r>
              <a:rPr lang="en" sz="1867" b="1" kern="0">
                <a:solidFill>
                  <a:srgbClr val="000000"/>
                </a:solidFill>
                <a:latin typeface="Calibri"/>
                <a:ea typeface="Calibri"/>
                <a:cs typeface="Calibri"/>
                <a:sym typeface="Calibri"/>
              </a:rPr>
              <a:t>Module 3: </a:t>
            </a:r>
            <a:r>
              <a:rPr lang="en" sz="1467" b="1" kern="0">
                <a:solidFill>
                  <a:srgbClr val="000000"/>
                </a:solidFill>
                <a:latin typeface="Calibri"/>
                <a:ea typeface="Calibri"/>
                <a:cs typeface="Calibri"/>
                <a:sym typeface="Calibri"/>
              </a:rPr>
              <a:t> CLUSTER LEVEL ASSOCIATION AS THE “PEOPLE’S INSTITUTION” FACILITATING COMMUNITY CHANGE</a:t>
            </a:r>
            <a:r>
              <a:rPr lang="en" sz="1467" kern="0">
                <a:solidFill>
                  <a:srgbClr val="000000"/>
                </a:solidFill>
                <a:latin typeface="Calibri"/>
                <a:ea typeface="Calibri"/>
                <a:cs typeface="Calibri"/>
                <a:sym typeface="Calibri"/>
              </a:rPr>
              <a:t> </a:t>
            </a:r>
            <a:r>
              <a:rPr lang="en" sz="1467" kern="0">
                <a:solidFill>
                  <a:srgbClr val="3C78D8"/>
                </a:solidFill>
                <a:latin typeface="Calibri"/>
                <a:ea typeface="Calibri"/>
                <a:cs typeface="Calibri"/>
                <a:sym typeface="Calibri"/>
              </a:rPr>
              <a:t>(Facilitating Community Dialogue and Processes, Advocacy, Process/Facilitation of Justice and Advocacy, Networking and Mobilization of Resources for CLA).</a:t>
            </a:r>
            <a:endParaRPr sz="1867" kern="0">
              <a:solidFill>
                <a:srgbClr val="3C78D8"/>
              </a:solidFill>
              <a:latin typeface="Calibri"/>
              <a:ea typeface="Calibri"/>
              <a:cs typeface="Calibri"/>
              <a:sym typeface="Calibri"/>
            </a:endParaRPr>
          </a:p>
          <a:p>
            <a:pPr defTabSz="1219170">
              <a:buClr>
                <a:srgbClr val="000000"/>
              </a:buClr>
            </a:pPr>
            <a:endParaRPr sz="1867" kern="0">
              <a:solidFill>
                <a:srgbClr val="000000"/>
              </a:solidFill>
              <a:latin typeface="Calibri"/>
              <a:ea typeface="Calibri"/>
              <a:cs typeface="Calibri"/>
              <a:sym typeface="Calibri"/>
            </a:endParaRPr>
          </a:p>
          <a:p>
            <a:pPr defTabSz="1219170">
              <a:buClr>
                <a:srgbClr val="000000"/>
              </a:buClr>
            </a:pPr>
            <a:r>
              <a:rPr lang="en" sz="1867" b="1" kern="0">
                <a:solidFill>
                  <a:srgbClr val="000000"/>
                </a:solidFill>
                <a:latin typeface="Calibri"/>
                <a:ea typeface="Calibri"/>
                <a:cs typeface="Calibri"/>
                <a:sym typeface="Calibri"/>
              </a:rPr>
              <a:t>Module 4: </a:t>
            </a:r>
            <a:r>
              <a:rPr lang="en" sz="1467" b="1" kern="0">
                <a:solidFill>
                  <a:srgbClr val="000000"/>
                </a:solidFill>
                <a:latin typeface="Calibri"/>
                <a:ea typeface="Calibri"/>
                <a:cs typeface="Calibri"/>
                <a:sym typeface="Calibri"/>
              </a:rPr>
              <a:t>IMPLEMENTING CLUSTER LEVEL ASSOCIATIONS TO ENHANCE GENDER EQUALITY AND WOMEN’S RESILIENCE </a:t>
            </a:r>
            <a:r>
              <a:rPr lang="en" sz="1467" kern="0">
                <a:solidFill>
                  <a:srgbClr val="3C78D8"/>
                </a:solidFill>
                <a:latin typeface="Calibri"/>
                <a:ea typeface="Calibri"/>
                <a:cs typeface="Calibri"/>
                <a:sym typeface="Calibri"/>
              </a:rPr>
              <a:t>(Role of CLA in Reducing Gender Based Violence (GBV), Enhancing Women’s Voices and Agency, Improving Economic Inclusion of Women and Resource Mobilization).</a:t>
            </a:r>
            <a:endParaRPr sz="1867" kern="0">
              <a:solidFill>
                <a:srgbClr val="3C78D8"/>
              </a:solidFill>
              <a:latin typeface="Calibri"/>
              <a:ea typeface="Calibri"/>
              <a:cs typeface="Calibri"/>
              <a:sym typeface="Calibri"/>
            </a:endParaRPr>
          </a:p>
          <a:p>
            <a:pPr defTabSz="1219170">
              <a:buClr>
                <a:srgbClr val="000000"/>
              </a:buClr>
            </a:pPr>
            <a:endParaRPr sz="1867" kern="0">
              <a:solidFill>
                <a:srgbClr val="000000"/>
              </a:solidFill>
              <a:latin typeface="Calibri"/>
              <a:ea typeface="Calibri"/>
              <a:cs typeface="Calibri"/>
              <a:sym typeface="Calibri"/>
            </a:endParaRPr>
          </a:p>
          <a:p>
            <a:pPr defTabSz="1219170">
              <a:buClr>
                <a:srgbClr val="000000"/>
              </a:buClr>
            </a:pPr>
            <a:r>
              <a:rPr lang="en" sz="1867" b="1" kern="0">
                <a:solidFill>
                  <a:srgbClr val="000000"/>
                </a:solidFill>
                <a:latin typeface="Calibri"/>
                <a:ea typeface="Calibri"/>
                <a:cs typeface="Calibri"/>
                <a:sym typeface="Calibri"/>
              </a:rPr>
              <a:t>Module 5: </a:t>
            </a:r>
            <a:r>
              <a:rPr lang="en" sz="1467" b="1" kern="0">
                <a:solidFill>
                  <a:srgbClr val="000000"/>
                </a:solidFill>
                <a:latin typeface="Calibri"/>
                <a:ea typeface="Calibri"/>
                <a:cs typeface="Calibri"/>
                <a:sym typeface="Calibri"/>
              </a:rPr>
              <a:t>CLUSTER LEVEL ASSOCIATION SUSTAINABILITY: WHAT IS THE NEXT STEP FOR CLUSTER LEVEL ASSOCIATIONS </a:t>
            </a:r>
            <a:r>
              <a:rPr lang="en" sz="1467" kern="0">
                <a:solidFill>
                  <a:srgbClr val="3C78D8"/>
                </a:solidFill>
                <a:latin typeface="Calibri"/>
                <a:ea typeface="Calibri"/>
                <a:cs typeface="Calibri"/>
                <a:sym typeface="Calibri"/>
              </a:rPr>
              <a:t>(Building Partnerships, Legal Standing/Status of CLAs, Financial and Institutional Sustainability).</a:t>
            </a:r>
            <a:r>
              <a:rPr lang="en" sz="1467" b="1" kern="0">
                <a:solidFill>
                  <a:srgbClr val="000000"/>
                </a:solidFill>
                <a:latin typeface="Calibri"/>
                <a:ea typeface="Calibri"/>
                <a:cs typeface="Calibri"/>
                <a:sym typeface="Calibri"/>
              </a:rPr>
              <a:t> </a:t>
            </a:r>
            <a:r>
              <a:rPr lang="en" sz="1467" kern="0">
                <a:solidFill>
                  <a:srgbClr val="000000"/>
                </a:solidFill>
                <a:latin typeface="Calibri"/>
                <a:ea typeface="Calibri"/>
                <a:cs typeface="Calibri"/>
                <a:sym typeface="Calibri"/>
              </a:rPr>
              <a:t>         </a:t>
            </a:r>
            <a:endParaRPr sz="1867" kern="0">
              <a:solidFill>
                <a:srgbClr val="000000"/>
              </a:solidFill>
              <a:latin typeface="Calibri"/>
              <a:ea typeface="Calibri"/>
              <a:cs typeface="Calibri"/>
              <a:sym typeface="Calibri"/>
            </a:endParaRPr>
          </a:p>
          <a:p>
            <a:pPr defTabSz="1219170">
              <a:buClr>
                <a:srgbClr val="000000"/>
              </a:buClr>
            </a:pPr>
            <a:endParaRPr sz="1867" kern="0">
              <a:solidFill>
                <a:srgbClr val="000000"/>
              </a:solidFill>
              <a:latin typeface="Calibri"/>
              <a:ea typeface="Calibri"/>
              <a:cs typeface="Calibri"/>
              <a:sym typeface="Calibri"/>
            </a:endParaRPr>
          </a:p>
          <a:p>
            <a:pPr defTabSz="1219170">
              <a:buClr>
                <a:srgbClr val="000000"/>
              </a:buClr>
            </a:pPr>
            <a:r>
              <a:rPr lang="en" sz="1867" b="1" kern="0">
                <a:solidFill>
                  <a:srgbClr val="000000"/>
                </a:solidFill>
                <a:latin typeface="Calibri"/>
                <a:ea typeface="Calibri"/>
                <a:cs typeface="Calibri"/>
                <a:sym typeface="Calibri"/>
              </a:rPr>
              <a:t>Module 6: </a:t>
            </a:r>
            <a:r>
              <a:rPr lang="en" sz="1467" b="1" kern="0">
                <a:solidFill>
                  <a:srgbClr val="000000"/>
                </a:solidFill>
                <a:latin typeface="Calibri"/>
                <a:ea typeface="Calibri"/>
                <a:cs typeface="Calibri"/>
                <a:sym typeface="Calibri"/>
              </a:rPr>
              <a:t>MONITORING AND EVALUATION </a:t>
            </a:r>
            <a:r>
              <a:rPr lang="en" sz="1467" kern="0">
                <a:solidFill>
                  <a:srgbClr val="3C78D8"/>
                </a:solidFill>
                <a:latin typeface="Calibri"/>
                <a:ea typeface="Calibri"/>
                <a:cs typeface="Calibri"/>
                <a:sym typeface="Calibri"/>
              </a:rPr>
              <a:t>(WR Best Practices for MEL with CLAs, Specific Approaches and Impact, Comparative Analysis for WR approaches to M&amp;E for CLA vs Other Peer Organizations).</a:t>
            </a:r>
            <a:r>
              <a:rPr lang="en" sz="1467" b="1" kern="0">
                <a:solidFill>
                  <a:srgbClr val="000000"/>
                </a:solidFill>
                <a:latin typeface="Calibri"/>
                <a:ea typeface="Calibri"/>
                <a:cs typeface="Calibri"/>
                <a:sym typeface="Calibri"/>
              </a:rPr>
              <a:t>   </a:t>
            </a:r>
            <a:r>
              <a:rPr lang="en" sz="1467" kern="0">
                <a:solidFill>
                  <a:srgbClr val="000000"/>
                </a:solidFill>
                <a:latin typeface="Calibri"/>
                <a:ea typeface="Calibri"/>
                <a:cs typeface="Calibri"/>
                <a:sym typeface="Calibri"/>
              </a:rPr>
              <a:t>           </a:t>
            </a:r>
            <a:endParaRPr sz="1867" kern="0">
              <a:solidFill>
                <a:srgbClr val="000000"/>
              </a:solidFill>
              <a:latin typeface="Calibri"/>
              <a:ea typeface="Calibri"/>
              <a:cs typeface="Calibri"/>
              <a:sym typeface="Calibri"/>
            </a:endParaRPr>
          </a:p>
          <a:p>
            <a:pPr defTabSz="1219170">
              <a:buClr>
                <a:srgbClr val="000000"/>
              </a:buClr>
            </a:pPr>
            <a:endParaRPr sz="1867" kern="0">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3">
            <a:hlinkClick r:id="" action="ppaction://hlinkshowjump?jump=nextslide"/>
          </p:cNvPr>
          <p:cNvSpPr/>
          <p:nvPr/>
        </p:nvSpPr>
        <p:spPr>
          <a:xfrm rot="8100000">
            <a:off x="11935324" y="6531643"/>
            <a:ext cx="97864" cy="97864"/>
          </a:xfrm>
          <a:prstGeom prst="halfFrame">
            <a:avLst>
              <a:gd name="adj1" fmla="val 10567"/>
              <a:gd name="adj2" fmla="val 9997"/>
            </a:avLst>
          </a:prstGeom>
          <a:solidFill>
            <a:srgbClr val="421A48"/>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233" name="Google Shape;233;p33">
            <a:hlinkClick r:id="" action="ppaction://hlinkshowjump?jump=previousslide"/>
          </p:cNvPr>
          <p:cNvSpPr/>
          <p:nvPr/>
        </p:nvSpPr>
        <p:spPr>
          <a:xfrm rot="-2700000">
            <a:off x="171443" y="6531641"/>
            <a:ext cx="97864" cy="97864"/>
          </a:xfrm>
          <a:prstGeom prst="halfFrame">
            <a:avLst>
              <a:gd name="adj1" fmla="val 10567"/>
              <a:gd name="adj2" fmla="val 9997"/>
            </a:avLst>
          </a:prstGeom>
          <a:solidFill>
            <a:srgbClr val="421A48"/>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234" name="Google Shape;234;p33"/>
          <p:cNvSpPr/>
          <p:nvPr/>
        </p:nvSpPr>
        <p:spPr>
          <a:xfrm rot="10800000">
            <a:off x="0" y="199"/>
            <a:ext cx="12192000" cy="634800"/>
          </a:xfrm>
          <a:prstGeom prst="rect">
            <a:avLst/>
          </a:prstGeom>
          <a:solidFill>
            <a:srgbClr val="418FDE"/>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418FDE"/>
              </a:solidFill>
              <a:latin typeface="Calibri"/>
              <a:ea typeface="Calibri"/>
              <a:cs typeface="Calibri"/>
              <a:sym typeface="Calibri"/>
            </a:endParaRPr>
          </a:p>
        </p:txBody>
      </p:sp>
      <p:pic>
        <p:nvPicPr>
          <p:cNvPr id="235" name="Google Shape;235;p33"/>
          <p:cNvPicPr preferRelativeResize="0"/>
          <p:nvPr/>
        </p:nvPicPr>
        <p:blipFill rotWithShape="1">
          <a:blip r:embed="rId3">
            <a:alphaModFix/>
          </a:blip>
          <a:srcRect l="22991" t="45510" r="-3016" b="46860"/>
          <a:stretch/>
        </p:blipFill>
        <p:spPr>
          <a:xfrm rot="10800000">
            <a:off x="989819" y="-29348"/>
            <a:ext cx="11202181" cy="664349"/>
          </a:xfrm>
          <a:prstGeom prst="rect">
            <a:avLst/>
          </a:prstGeom>
          <a:noFill/>
          <a:ln>
            <a:noFill/>
          </a:ln>
        </p:spPr>
      </p:pic>
      <p:sp>
        <p:nvSpPr>
          <p:cNvPr id="236" name="Google Shape;236;p33"/>
          <p:cNvSpPr txBox="1"/>
          <p:nvPr/>
        </p:nvSpPr>
        <p:spPr>
          <a:xfrm>
            <a:off x="10656277" y="110515"/>
            <a:ext cx="1332800" cy="365200"/>
          </a:xfrm>
          <a:prstGeom prst="rect">
            <a:avLst/>
          </a:prstGeom>
          <a:noFill/>
          <a:ln>
            <a:noFill/>
          </a:ln>
        </p:spPr>
        <p:txBody>
          <a:bodyPr spcFirstLastPara="1" wrap="square" lIns="91433" tIns="45700" rIns="91433" bIns="45700" anchor="ctr" anchorCtr="0">
            <a:noAutofit/>
          </a:bodyPr>
          <a:lstStyle/>
          <a:p>
            <a:pPr algn="r" defTabSz="1219170">
              <a:buClr>
                <a:srgbClr val="000000"/>
              </a:buClr>
            </a:pPr>
            <a:fld id="{00000000-1234-1234-1234-123412341234}" type="slidenum">
              <a:rPr lang="en" sz="1200" kern="0">
                <a:solidFill>
                  <a:srgbClr val="FFFFFF"/>
                </a:solidFill>
                <a:latin typeface="Arial"/>
                <a:ea typeface="Arial"/>
                <a:cs typeface="Arial"/>
                <a:sym typeface="Arial"/>
              </a:rPr>
              <a:pPr algn="r" defTabSz="1219170">
                <a:buClr>
                  <a:srgbClr val="000000"/>
                </a:buClr>
              </a:pPr>
              <a:t>15</a:t>
            </a:fld>
            <a:endParaRPr sz="1200" kern="0">
              <a:solidFill>
                <a:srgbClr val="FFFFFF"/>
              </a:solidFill>
              <a:latin typeface="Arial"/>
              <a:ea typeface="Arial"/>
              <a:cs typeface="Arial"/>
              <a:sym typeface="Arial"/>
            </a:endParaRPr>
          </a:p>
        </p:txBody>
      </p:sp>
      <p:sp>
        <p:nvSpPr>
          <p:cNvPr id="237" name="Google Shape;237;p33"/>
          <p:cNvSpPr txBox="1"/>
          <p:nvPr/>
        </p:nvSpPr>
        <p:spPr>
          <a:xfrm>
            <a:off x="202979" y="84767"/>
            <a:ext cx="11509600" cy="461600"/>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2400" b="1" kern="0">
                <a:solidFill>
                  <a:srgbClr val="FFFFFF"/>
                </a:solidFill>
                <a:latin typeface="Montserrat Medium"/>
                <a:ea typeface="Montserrat Medium"/>
                <a:cs typeface="Montserrat Medium"/>
                <a:sym typeface="Montserrat Medium"/>
              </a:rPr>
              <a:t>CLA Manual: Timeline of completion process</a:t>
            </a:r>
            <a:endParaRPr sz="2400" b="1" kern="0">
              <a:solidFill>
                <a:srgbClr val="FFFFFF"/>
              </a:solidFill>
              <a:latin typeface="Montserrat Medium"/>
              <a:ea typeface="Montserrat Medium"/>
              <a:cs typeface="Montserrat Medium"/>
              <a:sym typeface="Montserrat Medium"/>
            </a:endParaRPr>
          </a:p>
          <a:p>
            <a:pPr defTabSz="1219170">
              <a:buClr>
                <a:srgbClr val="000000"/>
              </a:buClr>
            </a:pPr>
            <a:endParaRPr sz="2400" b="1" kern="0">
              <a:solidFill>
                <a:srgbClr val="FFFFFF"/>
              </a:solidFill>
              <a:latin typeface="Montserrat Medium"/>
              <a:ea typeface="Montserrat Medium"/>
              <a:cs typeface="Montserrat Medium"/>
              <a:sym typeface="Montserrat Medium"/>
            </a:endParaRPr>
          </a:p>
        </p:txBody>
      </p:sp>
      <p:pic>
        <p:nvPicPr>
          <p:cNvPr id="238" name="Google Shape;238;p33"/>
          <p:cNvPicPr preferRelativeResize="0"/>
          <p:nvPr/>
        </p:nvPicPr>
        <p:blipFill rotWithShape="1">
          <a:blip r:embed="rId4">
            <a:alphaModFix/>
          </a:blip>
          <a:srcRect r="-3885"/>
          <a:stretch/>
        </p:blipFill>
        <p:spPr>
          <a:xfrm>
            <a:off x="9262871" y="6203863"/>
            <a:ext cx="2651079" cy="670293"/>
          </a:xfrm>
          <a:prstGeom prst="rect">
            <a:avLst/>
          </a:prstGeom>
          <a:noFill/>
          <a:ln>
            <a:noFill/>
          </a:ln>
        </p:spPr>
      </p:pic>
      <p:sp>
        <p:nvSpPr>
          <p:cNvPr id="239" name="Google Shape;239;p33"/>
          <p:cNvSpPr txBox="1"/>
          <p:nvPr/>
        </p:nvSpPr>
        <p:spPr>
          <a:xfrm>
            <a:off x="420500" y="1295233"/>
            <a:ext cx="11202000" cy="482076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000" b="1" kern="0">
                <a:solidFill>
                  <a:srgbClr val="000000"/>
                </a:solidFill>
                <a:latin typeface="Calibri"/>
                <a:ea typeface="Calibri"/>
                <a:cs typeface="Calibri"/>
                <a:sym typeface="Calibri"/>
              </a:rPr>
              <a:t>2022</a:t>
            </a:r>
            <a:endParaRPr sz="2000" b="1" kern="0">
              <a:solidFill>
                <a:srgbClr val="000000"/>
              </a:solidFill>
              <a:latin typeface="Calibri"/>
              <a:ea typeface="Calibri"/>
              <a:cs typeface="Calibri"/>
              <a:sym typeface="Calibri"/>
            </a:endParaRPr>
          </a:p>
          <a:p>
            <a:pPr defTabSz="1219170">
              <a:buClr>
                <a:srgbClr val="000000"/>
              </a:buClr>
            </a:pPr>
            <a:endParaRPr sz="1733" b="1" kern="0">
              <a:solidFill>
                <a:srgbClr val="000000"/>
              </a:solidFill>
              <a:latin typeface="Calibri"/>
              <a:ea typeface="Calibri"/>
              <a:cs typeface="Calibri"/>
              <a:sym typeface="Calibri"/>
            </a:endParaRPr>
          </a:p>
          <a:p>
            <a:pPr defTabSz="1219170">
              <a:buClr>
                <a:srgbClr val="000000"/>
              </a:buClr>
            </a:pPr>
            <a:r>
              <a:rPr lang="en" sz="1733" b="1" kern="0">
                <a:solidFill>
                  <a:srgbClr val="000000"/>
                </a:solidFill>
                <a:latin typeface="Calibri"/>
                <a:ea typeface="Calibri"/>
                <a:cs typeface="Calibri"/>
                <a:sym typeface="Calibri"/>
              </a:rPr>
              <a:t>July - September	</a:t>
            </a:r>
            <a:endParaRPr sz="1733" b="1" kern="0">
              <a:solidFill>
                <a:srgbClr val="000000"/>
              </a:solidFill>
              <a:latin typeface="Calibri"/>
              <a:ea typeface="Calibri"/>
              <a:cs typeface="Calibri"/>
              <a:sym typeface="Calibri"/>
            </a:endParaRPr>
          </a:p>
          <a:p>
            <a:pPr defTabSz="1219170">
              <a:buClr>
                <a:srgbClr val="000000"/>
              </a:buClr>
            </a:pPr>
            <a:endParaRPr sz="1733" b="1" kern="0">
              <a:solidFill>
                <a:srgbClr val="000000"/>
              </a:solidFill>
              <a:latin typeface="Calibri"/>
              <a:ea typeface="Calibri"/>
              <a:cs typeface="Calibri"/>
              <a:sym typeface="Calibri"/>
            </a:endParaRPr>
          </a:p>
          <a:p>
            <a:pPr defTabSz="1219170">
              <a:buClr>
                <a:srgbClr val="000000"/>
              </a:buClr>
            </a:pPr>
            <a:r>
              <a:rPr lang="en" sz="1733" kern="0">
                <a:solidFill>
                  <a:srgbClr val="1155CC"/>
                </a:solidFill>
                <a:latin typeface="Calibri"/>
                <a:ea typeface="Calibri"/>
                <a:cs typeface="Calibri"/>
                <a:sym typeface="Calibri"/>
              </a:rPr>
              <a:t>Draft Review, Edit and Discussion between WR Uganda and WR Home Office (USA/CA)</a:t>
            </a:r>
            <a:endParaRPr sz="1733" kern="0">
              <a:solidFill>
                <a:srgbClr val="1155CC"/>
              </a:solidFill>
              <a:latin typeface="Calibri"/>
              <a:ea typeface="Calibri"/>
              <a:cs typeface="Calibri"/>
              <a:sym typeface="Calibri"/>
            </a:endParaRPr>
          </a:p>
          <a:p>
            <a:pPr defTabSz="1219170">
              <a:buClr>
                <a:srgbClr val="000000"/>
              </a:buClr>
            </a:pPr>
            <a:endParaRPr sz="1733" b="1" kern="0">
              <a:solidFill>
                <a:srgbClr val="000000"/>
              </a:solidFill>
              <a:latin typeface="Calibri"/>
              <a:ea typeface="Calibri"/>
              <a:cs typeface="Calibri"/>
              <a:sym typeface="Calibri"/>
            </a:endParaRPr>
          </a:p>
          <a:p>
            <a:pPr defTabSz="1219170">
              <a:buClr>
                <a:srgbClr val="000000"/>
              </a:buClr>
            </a:pPr>
            <a:r>
              <a:rPr lang="en" sz="1733" b="1" kern="0">
                <a:solidFill>
                  <a:srgbClr val="000000"/>
                </a:solidFill>
                <a:latin typeface="Calibri"/>
                <a:ea typeface="Calibri"/>
                <a:cs typeface="Calibri"/>
                <a:sym typeface="Calibri"/>
              </a:rPr>
              <a:t>September			</a:t>
            </a:r>
            <a:endParaRPr sz="1733" b="1" kern="0">
              <a:solidFill>
                <a:srgbClr val="000000"/>
              </a:solidFill>
              <a:latin typeface="Calibri"/>
              <a:ea typeface="Calibri"/>
              <a:cs typeface="Calibri"/>
              <a:sym typeface="Calibri"/>
            </a:endParaRPr>
          </a:p>
          <a:p>
            <a:pPr defTabSz="1219170">
              <a:buClr>
                <a:srgbClr val="000000"/>
              </a:buClr>
            </a:pPr>
            <a:endParaRPr sz="1733" b="1" kern="0">
              <a:solidFill>
                <a:srgbClr val="000000"/>
              </a:solidFill>
              <a:latin typeface="Calibri"/>
              <a:ea typeface="Calibri"/>
              <a:cs typeface="Calibri"/>
              <a:sym typeface="Calibri"/>
            </a:endParaRPr>
          </a:p>
          <a:p>
            <a:pPr defTabSz="1219170">
              <a:buClr>
                <a:srgbClr val="000000"/>
              </a:buClr>
            </a:pPr>
            <a:r>
              <a:rPr lang="en" sz="1733" kern="0">
                <a:solidFill>
                  <a:srgbClr val="1155CC"/>
                </a:solidFill>
                <a:latin typeface="Calibri"/>
                <a:ea typeface="Calibri"/>
                <a:cs typeface="Calibri"/>
                <a:sym typeface="Calibri"/>
              </a:rPr>
              <a:t>Completion of draft; Review by Technical Expertise and Project Management planning </a:t>
            </a:r>
            <a:r>
              <a:rPr lang="en" sz="1733" kern="0">
                <a:solidFill>
                  <a:srgbClr val="000000"/>
                </a:solidFill>
                <a:latin typeface="Calibri"/>
                <a:ea typeface="Calibri"/>
                <a:cs typeface="Calibri"/>
                <a:sym typeface="Calibri"/>
              </a:rPr>
              <a:t>  </a:t>
            </a:r>
            <a:endParaRPr sz="1733" kern="0">
              <a:solidFill>
                <a:srgbClr val="000000"/>
              </a:solidFill>
              <a:latin typeface="Calibri"/>
              <a:ea typeface="Calibri"/>
              <a:cs typeface="Calibri"/>
              <a:sym typeface="Calibri"/>
            </a:endParaRPr>
          </a:p>
          <a:p>
            <a:pPr defTabSz="1219170">
              <a:buClr>
                <a:srgbClr val="000000"/>
              </a:buClr>
            </a:pPr>
            <a:endParaRPr sz="1733" b="1" kern="0">
              <a:solidFill>
                <a:srgbClr val="000000"/>
              </a:solidFill>
              <a:latin typeface="Calibri"/>
              <a:ea typeface="Calibri"/>
              <a:cs typeface="Calibri"/>
              <a:sym typeface="Calibri"/>
            </a:endParaRPr>
          </a:p>
          <a:p>
            <a:pPr defTabSz="1219170">
              <a:buClr>
                <a:srgbClr val="000000"/>
              </a:buClr>
            </a:pPr>
            <a:r>
              <a:rPr lang="en" sz="1733" b="1" kern="0">
                <a:solidFill>
                  <a:srgbClr val="000000"/>
                </a:solidFill>
                <a:latin typeface="Calibri"/>
                <a:ea typeface="Calibri"/>
                <a:cs typeface="Calibri"/>
                <a:sym typeface="Calibri"/>
              </a:rPr>
              <a:t>Oct-Dec		</a:t>
            </a:r>
            <a:endParaRPr sz="1733" b="1" kern="0">
              <a:solidFill>
                <a:srgbClr val="000000"/>
              </a:solidFill>
              <a:latin typeface="Calibri"/>
              <a:ea typeface="Calibri"/>
              <a:cs typeface="Calibri"/>
              <a:sym typeface="Calibri"/>
            </a:endParaRPr>
          </a:p>
          <a:p>
            <a:pPr defTabSz="1219170">
              <a:buClr>
                <a:srgbClr val="000000"/>
              </a:buClr>
            </a:pPr>
            <a:endParaRPr sz="1733" b="1" kern="0">
              <a:solidFill>
                <a:srgbClr val="000000"/>
              </a:solidFill>
              <a:latin typeface="Calibri"/>
              <a:ea typeface="Calibri"/>
              <a:cs typeface="Calibri"/>
              <a:sym typeface="Calibri"/>
            </a:endParaRPr>
          </a:p>
          <a:p>
            <a:pPr defTabSz="1219170">
              <a:buClr>
                <a:srgbClr val="000000"/>
              </a:buClr>
            </a:pPr>
            <a:r>
              <a:rPr lang="en" sz="1733" kern="0">
                <a:solidFill>
                  <a:srgbClr val="1155CC"/>
                </a:solidFill>
                <a:latin typeface="Calibri"/>
                <a:ea typeface="Calibri"/>
                <a:cs typeface="Calibri"/>
                <a:sym typeface="Calibri"/>
              </a:rPr>
              <a:t>Final review; Completion of Project Implementation Activities (postponed due to COVID lockdowns).</a:t>
            </a:r>
            <a:endParaRPr sz="1733" kern="0">
              <a:solidFill>
                <a:srgbClr val="1155CC"/>
              </a:solidFill>
              <a:latin typeface="Calibri"/>
              <a:ea typeface="Calibri"/>
              <a:cs typeface="Calibri"/>
              <a:sym typeface="Calibri"/>
            </a:endParaRPr>
          </a:p>
          <a:p>
            <a:pPr defTabSz="1219170">
              <a:buClr>
                <a:srgbClr val="000000"/>
              </a:buClr>
            </a:pPr>
            <a:endParaRPr sz="1733" b="1" kern="0">
              <a:solidFill>
                <a:srgbClr val="000000"/>
              </a:solidFill>
              <a:latin typeface="Calibri"/>
              <a:ea typeface="Calibri"/>
              <a:cs typeface="Calibri"/>
              <a:sym typeface="Calibri"/>
            </a:endParaRPr>
          </a:p>
          <a:p>
            <a:pPr defTabSz="1219170">
              <a:buClr>
                <a:srgbClr val="000000"/>
              </a:buClr>
            </a:pPr>
            <a:r>
              <a:rPr lang="en" sz="1733" b="1" kern="0">
                <a:solidFill>
                  <a:srgbClr val="000000"/>
                </a:solidFill>
                <a:latin typeface="Calibri"/>
                <a:ea typeface="Calibri"/>
                <a:cs typeface="Calibri"/>
                <a:sym typeface="Calibri"/>
              </a:rPr>
              <a:t>End 2022: </a:t>
            </a:r>
            <a:endParaRPr sz="1733" b="1" kern="0">
              <a:solidFill>
                <a:srgbClr val="000000"/>
              </a:solidFill>
              <a:latin typeface="Calibri"/>
              <a:ea typeface="Calibri"/>
              <a:cs typeface="Calibri"/>
              <a:sym typeface="Calibri"/>
            </a:endParaRPr>
          </a:p>
          <a:p>
            <a:pPr defTabSz="1219170">
              <a:buClr>
                <a:srgbClr val="000000"/>
              </a:buClr>
            </a:pPr>
            <a:endParaRPr sz="1733" kern="0">
              <a:solidFill>
                <a:srgbClr val="000000"/>
              </a:solidFill>
              <a:latin typeface="Calibri"/>
              <a:ea typeface="Calibri"/>
              <a:cs typeface="Calibri"/>
              <a:sym typeface="Calibri"/>
            </a:endParaRPr>
          </a:p>
          <a:p>
            <a:pPr defTabSz="1219170">
              <a:buClr>
                <a:srgbClr val="000000"/>
              </a:buClr>
            </a:pPr>
            <a:r>
              <a:rPr lang="en" sz="1733" kern="0">
                <a:solidFill>
                  <a:srgbClr val="1155CC"/>
                </a:solidFill>
                <a:latin typeface="Calibri"/>
                <a:ea typeface="Calibri"/>
                <a:cs typeface="Calibri"/>
                <a:sym typeface="Calibri"/>
              </a:rPr>
              <a:t>Final CLA Manual Completed. Dissemination plan developed and approved; Sharing and Presentation of Final Manual.</a:t>
            </a:r>
            <a:endParaRPr sz="2133" kern="0">
              <a:solidFill>
                <a:srgbClr val="1155CC"/>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35" descr="A group of people standing in front of a building&#10;&#10;Description automatically generated"/>
          <p:cNvPicPr preferRelativeResize="0"/>
          <p:nvPr/>
        </p:nvPicPr>
        <p:blipFill rotWithShape="1">
          <a:blip r:embed="rId3">
            <a:alphaModFix/>
          </a:blip>
          <a:srcRect/>
          <a:stretch/>
        </p:blipFill>
        <p:spPr>
          <a:xfrm>
            <a:off x="1" y="-1"/>
            <a:ext cx="12334012" cy="8212241"/>
          </a:xfrm>
          <a:prstGeom prst="rect">
            <a:avLst/>
          </a:prstGeom>
          <a:noFill/>
          <a:ln>
            <a:noFill/>
          </a:ln>
        </p:spPr>
      </p:pic>
      <p:sp>
        <p:nvSpPr>
          <p:cNvPr id="261" name="Google Shape;261;p35"/>
          <p:cNvSpPr txBox="1"/>
          <p:nvPr/>
        </p:nvSpPr>
        <p:spPr>
          <a:xfrm>
            <a:off x="10656277" y="6382359"/>
            <a:ext cx="1332800" cy="365200"/>
          </a:xfrm>
          <a:prstGeom prst="rect">
            <a:avLst/>
          </a:prstGeom>
          <a:noFill/>
          <a:ln>
            <a:noFill/>
          </a:ln>
        </p:spPr>
        <p:txBody>
          <a:bodyPr spcFirstLastPara="1" wrap="square" lIns="91433" tIns="45700" rIns="91433" bIns="45700" anchor="ctr" anchorCtr="0">
            <a:noAutofit/>
          </a:bodyPr>
          <a:lstStyle/>
          <a:p>
            <a:pPr algn="r" defTabSz="1219170">
              <a:buClr>
                <a:srgbClr val="000000"/>
              </a:buClr>
            </a:pPr>
            <a:fld id="{00000000-1234-1234-1234-123412341234}" type="slidenum">
              <a:rPr lang="en" sz="1200" kern="0">
                <a:solidFill>
                  <a:srgbClr val="FFFFFF"/>
                </a:solidFill>
                <a:latin typeface="Arial"/>
                <a:ea typeface="Arial"/>
                <a:cs typeface="Arial"/>
                <a:sym typeface="Arial"/>
              </a:rPr>
              <a:pPr algn="r" defTabSz="1219170">
                <a:buClr>
                  <a:srgbClr val="000000"/>
                </a:buClr>
              </a:pPr>
              <a:t>16</a:t>
            </a:fld>
            <a:endParaRPr sz="1200" kern="0">
              <a:solidFill>
                <a:srgbClr val="FFFFFF"/>
              </a:solidFill>
              <a:latin typeface="Arial"/>
              <a:ea typeface="Arial"/>
              <a:cs typeface="Arial"/>
              <a:sym typeface="Arial"/>
            </a:endParaRPr>
          </a:p>
        </p:txBody>
      </p:sp>
      <p:sp>
        <p:nvSpPr>
          <p:cNvPr id="262" name="Google Shape;262;p35"/>
          <p:cNvSpPr txBox="1"/>
          <p:nvPr/>
        </p:nvSpPr>
        <p:spPr>
          <a:xfrm>
            <a:off x="1" y="507277"/>
            <a:ext cx="6096000" cy="809600"/>
          </a:xfrm>
          <a:prstGeom prst="rect">
            <a:avLst/>
          </a:prstGeom>
          <a:noFill/>
          <a:ln>
            <a:noFill/>
          </a:ln>
        </p:spPr>
        <p:txBody>
          <a:bodyPr spcFirstLastPara="1" wrap="square" lIns="91433" tIns="45700" rIns="91433" bIns="45700" anchor="t" anchorCtr="0">
            <a:noAutofit/>
          </a:bodyPr>
          <a:lstStyle/>
          <a:p>
            <a:pPr algn="ctr" defTabSz="1219170">
              <a:lnSpc>
                <a:spcPct val="90000"/>
              </a:lnSpc>
              <a:buClr>
                <a:srgbClr val="FFFFFF"/>
              </a:buClr>
              <a:buSzPts val="3600"/>
            </a:pPr>
            <a:r>
              <a:rPr lang="en" sz="4800" b="1" kern="0">
                <a:solidFill>
                  <a:srgbClr val="FFFFFF"/>
                </a:solidFill>
                <a:latin typeface="Montserrat Medium"/>
                <a:ea typeface="Montserrat Medium"/>
                <a:cs typeface="Montserrat Medium"/>
                <a:sym typeface="Montserrat Medium"/>
              </a:rPr>
              <a:t>THANK YOU</a:t>
            </a:r>
            <a:endParaRPr sz="1467" kern="0">
              <a:solidFill>
                <a:srgbClr val="000000"/>
              </a:solidFill>
              <a:latin typeface="Arial"/>
              <a:cs typeface="Arial"/>
              <a:sym typeface="Arial"/>
            </a:endParaRPr>
          </a:p>
        </p:txBody>
      </p:sp>
      <p:pic>
        <p:nvPicPr>
          <p:cNvPr id="263" name="Google Shape;263;p35"/>
          <p:cNvPicPr preferRelativeResize="0"/>
          <p:nvPr/>
        </p:nvPicPr>
        <p:blipFill rotWithShape="1">
          <a:blip r:embed="rId4">
            <a:alphaModFix/>
          </a:blip>
          <a:srcRect/>
          <a:stretch/>
        </p:blipFill>
        <p:spPr>
          <a:xfrm>
            <a:off x="9332740" y="6076113"/>
            <a:ext cx="2637589" cy="469345"/>
          </a:xfrm>
          <a:prstGeom prst="rect">
            <a:avLst/>
          </a:prstGeom>
          <a:noFill/>
          <a:ln>
            <a:noFill/>
          </a:ln>
        </p:spPr>
      </p:pic>
      <p:sp>
        <p:nvSpPr>
          <p:cNvPr id="264" name="Google Shape;264;p35"/>
          <p:cNvSpPr txBox="1"/>
          <p:nvPr/>
        </p:nvSpPr>
        <p:spPr>
          <a:xfrm>
            <a:off x="467592" y="6140644"/>
            <a:ext cx="6096000" cy="404800"/>
          </a:xfrm>
          <a:prstGeom prst="rect">
            <a:avLst/>
          </a:prstGeom>
          <a:noFill/>
          <a:ln>
            <a:noFill/>
          </a:ln>
        </p:spPr>
        <p:txBody>
          <a:bodyPr spcFirstLastPara="1" wrap="square" lIns="91433" tIns="45700" rIns="91433" bIns="45700" anchor="t" anchorCtr="0">
            <a:noAutofit/>
          </a:bodyPr>
          <a:lstStyle/>
          <a:p>
            <a:pPr defTabSz="1219170">
              <a:lnSpc>
                <a:spcPct val="90000"/>
              </a:lnSpc>
              <a:buClr>
                <a:srgbClr val="FFFFFF"/>
              </a:buClr>
              <a:buSzPts val="1500"/>
            </a:pPr>
            <a:r>
              <a:rPr lang="en" sz="2000" b="1" kern="0">
                <a:solidFill>
                  <a:srgbClr val="FFFFFF"/>
                </a:solidFill>
                <a:latin typeface="Montserrat Medium"/>
                <a:ea typeface="Montserrat Medium"/>
                <a:cs typeface="Montserrat Medium"/>
                <a:sym typeface="Montserrat Medium"/>
              </a:rPr>
              <a:t>worldrenew.net</a:t>
            </a:r>
            <a:endParaRPr sz="2000" b="1" kern="0">
              <a:solidFill>
                <a:srgbClr val="FFFFFF"/>
              </a:solidFill>
              <a:latin typeface="Montserrat Medium"/>
              <a:ea typeface="Montserrat Medium"/>
              <a:cs typeface="Montserrat Medium"/>
              <a:sym typeface="Montserrat Medium"/>
            </a:endParaRPr>
          </a:p>
          <a:p>
            <a:pPr defTabSz="1219170">
              <a:lnSpc>
                <a:spcPct val="90000"/>
              </a:lnSpc>
              <a:buClr>
                <a:srgbClr val="FFFFFF"/>
              </a:buClr>
              <a:buSzPts val="1500"/>
            </a:pPr>
            <a:endParaRPr sz="2000" b="1" kern="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78D07294-FD09-42B2-BB40-05D0F5DA7B7A}"/>
              </a:ext>
            </a:extLst>
          </p:cNvPr>
          <p:cNvSpPr txBox="1">
            <a:spLocks/>
          </p:cNvSpPr>
          <p:nvPr/>
        </p:nvSpPr>
        <p:spPr>
          <a:xfrm>
            <a:off x="1702434" y="570485"/>
            <a:ext cx="9016366" cy="83338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dirty="0"/>
              <a:t>Ephraim </a:t>
            </a:r>
            <a:r>
              <a:rPr lang="en-US" sz="3600" dirty="0" err="1"/>
              <a:t>Tsegay</a:t>
            </a:r>
            <a:endParaRPr lang="en-US" sz="3600" dirty="0"/>
          </a:p>
          <a:p>
            <a:pPr algn="l"/>
            <a:endParaRPr lang="en-US" sz="3600" dirty="0"/>
          </a:p>
        </p:txBody>
      </p:sp>
      <p:sp>
        <p:nvSpPr>
          <p:cNvPr id="5" name="Content Placeholder 4">
            <a:extLst>
              <a:ext uri="{FF2B5EF4-FFF2-40B4-BE49-F238E27FC236}">
                <a16:creationId xmlns:a16="http://schemas.microsoft.com/office/drawing/2014/main" id="{F0F0AF09-8AF4-0549-894D-993F2B3977D6}"/>
              </a:ext>
            </a:extLst>
          </p:cNvPr>
          <p:cNvSpPr>
            <a:spLocks noGrp="1"/>
          </p:cNvSpPr>
          <p:nvPr>
            <p:ph idx="1"/>
          </p:nvPr>
        </p:nvSpPr>
        <p:spPr>
          <a:xfrm>
            <a:off x="1702433" y="1532604"/>
            <a:ext cx="6104257" cy="4987258"/>
          </a:xfrm>
        </p:spPr>
        <p:txBody>
          <a:bodyPr>
            <a:noAutofit/>
          </a:bodyPr>
          <a:lstStyle/>
          <a:p>
            <a:pPr marL="0" indent="0">
              <a:buNone/>
            </a:pPr>
            <a:r>
              <a:rPr lang="en-US" sz="2600" i="1" dirty="0"/>
              <a:t>Strategic Project Lead – Africa</a:t>
            </a:r>
          </a:p>
          <a:p>
            <a:pPr marL="0" indent="0">
              <a:buNone/>
            </a:pPr>
            <a:r>
              <a:rPr lang="en-US" sz="2600" i="1" dirty="0"/>
              <a:t>Tearfund</a:t>
            </a:r>
          </a:p>
          <a:p>
            <a:pPr marL="0" indent="0">
              <a:buNone/>
            </a:pPr>
            <a:endParaRPr lang="en-US" sz="1500" i="1" dirty="0"/>
          </a:p>
          <a:p>
            <a:pPr marL="0" indent="0">
              <a:buNone/>
            </a:pPr>
            <a:r>
              <a:rPr lang="en-US" sz="2200" dirty="0">
                <a:solidFill>
                  <a:schemeClr val="accent4"/>
                </a:solidFill>
                <a:effectLst/>
                <a:ea typeface="Calibri" panose="020F0502020204030204" pitchFamily="34" charset="0"/>
              </a:rPr>
              <a:t>Ephraim </a:t>
            </a:r>
            <a:r>
              <a:rPr lang="en-US" sz="2200" dirty="0" err="1">
                <a:solidFill>
                  <a:schemeClr val="accent4"/>
                </a:solidFill>
                <a:effectLst/>
                <a:ea typeface="Calibri" panose="020F0502020204030204" pitchFamily="34" charset="0"/>
              </a:rPr>
              <a:t>Tsegay</a:t>
            </a:r>
            <a:r>
              <a:rPr lang="en-US" sz="2200" dirty="0">
                <a:solidFill>
                  <a:schemeClr val="accent4"/>
                </a:solidFill>
                <a:effectLst/>
                <a:ea typeface="Calibri" panose="020F0502020204030204" pitchFamily="34" charset="0"/>
              </a:rPr>
              <a:t> is a seasoned business strategist, organizational and team developer, and innovator. He holds an M.A. in Counseling Psychology and MSCs in Transformation and Learning from the University of Manchester and Staffordshire Universities in the UK. He has over 20 years experience in the humanitarian aid and development sectors and specializes in: self-help groups development, church and community transformation work, organizational learning, change management, and strategic leadership.</a:t>
            </a:r>
            <a:endParaRPr lang="en-US" sz="2200" dirty="0">
              <a:solidFill>
                <a:schemeClr val="accent4"/>
              </a:solidFill>
            </a:endParaRPr>
          </a:p>
        </p:txBody>
      </p:sp>
      <p:grpSp>
        <p:nvGrpSpPr>
          <p:cNvPr id="10" name="Group 9">
            <a:extLst>
              <a:ext uri="{FF2B5EF4-FFF2-40B4-BE49-F238E27FC236}">
                <a16:creationId xmlns:a16="http://schemas.microsoft.com/office/drawing/2014/main" id="{5DA82F6A-9307-48B6-AEE0-C9F7D9B8EBA5}"/>
              </a:ext>
            </a:extLst>
          </p:cNvPr>
          <p:cNvGrpSpPr/>
          <p:nvPr/>
        </p:nvGrpSpPr>
        <p:grpSpPr>
          <a:xfrm>
            <a:off x="591185" y="338137"/>
            <a:ext cx="649584" cy="6181725"/>
            <a:chOff x="0" y="2224370"/>
            <a:chExt cx="468638" cy="6919630"/>
          </a:xfrm>
          <a:solidFill>
            <a:srgbClr val="EAB449"/>
          </a:solidFill>
        </p:grpSpPr>
        <p:sp>
          <p:nvSpPr>
            <p:cNvPr id="11" name="Rectangle 10">
              <a:extLst>
                <a:ext uri="{FF2B5EF4-FFF2-40B4-BE49-F238E27FC236}">
                  <a16:creationId xmlns:a16="http://schemas.microsoft.com/office/drawing/2014/main" id="{F4B539BA-DA50-4C61-A4FA-868043941345}"/>
                </a:ext>
              </a:extLst>
            </p:cNvPr>
            <p:cNvSpPr/>
            <p:nvPr/>
          </p:nvSpPr>
          <p:spPr>
            <a:xfrm>
              <a:off x="0" y="2224370"/>
              <a:ext cx="468638" cy="6207801"/>
            </a:xfrm>
            <a:prstGeom prst="rect">
              <a:avLst/>
            </a:prstGeom>
            <a:solidFill>
              <a:srgbClr val="43A6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714A28DC-D4CB-4B61-BE1B-C16CBE8B45A2}"/>
                </a:ext>
              </a:extLst>
            </p:cNvPr>
            <p:cNvSpPr>
              <a:spLocks noChangeAspect="1"/>
            </p:cNvSpPr>
            <p:nvPr/>
          </p:nvSpPr>
          <p:spPr>
            <a:xfrm>
              <a:off x="0" y="8675362"/>
              <a:ext cx="468638" cy="468638"/>
            </a:xfrm>
            <a:prstGeom prst="rect">
              <a:avLst/>
            </a:prstGeom>
            <a:solidFill>
              <a:srgbClr val="004E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1026" name="Picture 2">
            <a:extLst>
              <a:ext uri="{FF2B5EF4-FFF2-40B4-BE49-F238E27FC236}">
                <a16:creationId xmlns:a16="http://schemas.microsoft.com/office/drawing/2014/main" id="{F9F889CB-3D9D-4C0D-912E-4A6E5A784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6671" y="2025133"/>
            <a:ext cx="3736445" cy="2807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20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Google Shape;35;p8"/>
          <p:cNvSpPr txBox="1">
            <a:spLocks noGrp="1"/>
          </p:cNvSpPr>
          <p:nvPr>
            <p:ph type="ctrTitle"/>
          </p:nvPr>
        </p:nvSpPr>
        <p:spPr>
          <a:xfrm>
            <a:off x="476200" y="952433"/>
            <a:ext cx="11239600" cy="1281200"/>
          </a:xfrm>
          <a:prstGeom prst="rect">
            <a:avLst/>
          </a:prstGeom>
        </p:spPr>
        <p:txBody>
          <a:bodyPr spcFirstLastPara="1" wrap="square" lIns="121900" tIns="121900" rIns="121900" bIns="121900" anchor="b" anchorCtr="0">
            <a:noAutofit/>
          </a:bodyPr>
          <a:lstStyle/>
          <a:p>
            <a:r>
              <a:rPr lang="en-GB" dirty="0"/>
              <a:t>INTRODUCING</a:t>
            </a:r>
          </a:p>
        </p:txBody>
      </p:sp>
      <p:sp>
        <p:nvSpPr>
          <p:cNvPr id="36" name="Google Shape;36;p8"/>
          <p:cNvSpPr txBox="1">
            <a:spLocks noGrp="1"/>
          </p:cNvSpPr>
          <p:nvPr>
            <p:ph type="subTitle" idx="1"/>
          </p:nvPr>
        </p:nvSpPr>
        <p:spPr>
          <a:xfrm>
            <a:off x="1328200" y="2233633"/>
            <a:ext cx="9535600" cy="1707600"/>
          </a:xfrm>
          <a:prstGeom prst="rect">
            <a:avLst/>
          </a:prstGeom>
        </p:spPr>
        <p:txBody>
          <a:bodyPr spcFirstLastPara="1" wrap="square" lIns="121900" tIns="121900" rIns="121900" bIns="121900" anchor="t" anchorCtr="0">
            <a:noAutofit/>
          </a:bodyPr>
          <a:lstStyle/>
          <a:p>
            <a:pPr marL="0" indent="0"/>
            <a:r>
              <a:rPr lang="en-GB" b="1" dirty="0"/>
              <a:t>Tearfund’s Experience on Federation Level Associations (FLAs)</a:t>
            </a:r>
            <a:endParaRPr b="1" dirty="0"/>
          </a:p>
        </p:txBody>
      </p:sp>
      <p:sp>
        <p:nvSpPr>
          <p:cNvPr id="37" name="Google Shape;37;p8"/>
          <p:cNvSpPr txBox="1">
            <a:spLocks noGrp="1"/>
          </p:cNvSpPr>
          <p:nvPr>
            <p:ph type="subTitle" idx="1"/>
          </p:nvPr>
        </p:nvSpPr>
        <p:spPr>
          <a:xfrm>
            <a:off x="2180200" y="4206600"/>
            <a:ext cx="9535600" cy="1707600"/>
          </a:xfrm>
          <a:prstGeom prst="rect">
            <a:avLst/>
          </a:prstGeom>
        </p:spPr>
        <p:txBody>
          <a:bodyPr spcFirstLastPara="1" wrap="square" lIns="121900" tIns="121900" rIns="121900" bIns="121900" anchor="t" anchorCtr="0">
            <a:noAutofit/>
          </a:bodyPr>
          <a:lstStyle/>
          <a:p>
            <a:pPr marL="0" indent="0" algn="r"/>
            <a:endParaRPr lang="en-GB" sz="1867" b="1" i="1" dirty="0"/>
          </a:p>
          <a:p>
            <a:pPr marL="0" indent="0" algn="r"/>
            <a:endParaRPr lang="en-GB" sz="1867" b="1" i="1" dirty="0"/>
          </a:p>
          <a:p>
            <a:pPr marL="0" indent="0" algn="r"/>
            <a:r>
              <a:rPr lang="en-GB" sz="1867" b="1" i="1" dirty="0"/>
              <a:t>21 Sep 2022</a:t>
            </a:r>
            <a:endParaRPr sz="1867" b="1" i="1" dirty="0"/>
          </a:p>
          <a:p>
            <a:pPr marL="0" indent="0" algn="r"/>
            <a:r>
              <a:rPr lang="en-GB" sz="1867" b="1" i="1" dirty="0"/>
              <a:t>Ephraim Tsegay </a:t>
            </a:r>
            <a:endParaRPr sz="1867" b="1" i="1" dirty="0"/>
          </a:p>
          <a:p>
            <a:pPr marL="0" indent="0" algn="r"/>
            <a:r>
              <a:rPr lang="en-GB" sz="1867" b="1" i="1" dirty="0"/>
              <a:t>Strategic Project Lead-Africa Regions</a:t>
            </a:r>
            <a:endParaRPr sz="1867" b="1" i="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415600" y="148867"/>
            <a:ext cx="11360800" cy="763600"/>
          </a:xfrm>
          <a:prstGeom prst="rect">
            <a:avLst/>
          </a:prstGeom>
        </p:spPr>
        <p:txBody>
          <a:bodyPr spcFirstLastPara="1" wrap="square" lIns="121900" tIns="121900" rIns="121900" bIns="121900" anchor="t" anchorCtr="0">
            <a:noAutofit/>
          </a:bodyPr>
          <a:lstStyle/>
          <a:p>
            <a:r>
              <a:rPr lang="en-GB" dirty="0"/>
              <a:t>BACKGROUND</a:t>
            </a:r>
            <a:endParaRPr dirty="0"/>
          </a:p>
        </p:txBody>
      </p:sp>
      <p:pic>
        <p:nvPicPr>
          <p:cNvPr id="5" name="Picture 4"/>
          <p:cNvPicPr>
            <a:picLocks noChangeAspect="1"/>
          </p:cNvPicPr>
          <p:nvPr/>
        </p:nvPicPr>
        <p:blipFill>
          <a:blip r:embed="rId3"/>
          <a:stretch>
            <a:fillRect/>
          </a:stretch>
        </p:blipFill>
        <p:spPr>
          <a:xfrm>
            <a:off x="2502407" y="1162505"/>
            <a:ext cx="6596989" cy="4947743"/>
          </a:xfrm>
          <a:prstGeom prst="rect">
            <a:avLst/>
          </a:prstGeom>
        </p:spPr>
      </p:pic>
      <p:sp>
        <p:nvSpPr>
          <p:cNvPr id="8" name="TextBox 7"/>
          <p:cNvSpPr txBox="1"/>
          <p:nvPr/>
        </p:nvSpPr>
        <p:spPr>
          <a:xfrm>
            <a:off x="892097" y="6110247"/>
            <a:ext cx="8663259" cy="666977"/>
          </a:xfrm>
          <a:prstGeom prst="rect">
            <a:avLst/>
          </a:prstGeom>
          <a:noFill/>
        </p:spPr>
        <p:txBody>
          <a:bodyPr wrap="square" rtlCol="0">
            <a:spAutoFit/>
          </a:bodyPr>
          <a:lstStyle/>
          <a:p>
            <a:pPr defTabSz="1219170">
              <a:buClr>
                <a:srgbClr val="000000"/>
              </a:buClr>
            </a:pPr>
            <a:r>
              <a:rPr lang="en-GB" sz="1867" b="1" i="1" kern="0" dirty="0">
                <a:solidFill>
                  <a:srgbClr val="000000"/>
                </a:solidFill>
                <a:latin typeface="Arial"/>
                <a:cs typeface="Arial"/>
                <a:sym typeface="Arial"/>
              </a:rPr>
              <a:t>So far, Tearfund has supported the establishment of over 33,000 SHGs across Africa. </a:t>
            </a:r>
          </a:p>
        </p:txBody>
      </p:sp>
    </p:spTree>
    <p:extLst>
      <p:ext uri="{BB962C8B-B14F-4D97-AF65-F5344CB8AC3E}">
        <p14:creationId xmlns:p14="http://schemas.microsoft.com/office/powerpoint/2010/main" val="373985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62AD04A-3191-42EB-B943-40B14B2EA567}"/>
              </a:ext>
            </a:extLst>
          </p:cNvPr>
          <p:cNvSpPr>
            <a:spLocks noGrp="1"/>
          </p:cNvSpPr>
          <p:nvPr>
            <p:ph idx="1"/>
          </p:nvPr>
        </p:nvSpPr>
        <p:spPr>
          <a:xfrm>
            <a:off x="1917538" y="947229"/>
            <a:ext cx="8331362" cy="4963541"/>
          </a:xfrm>
        </p:spPr>
        <p:txBody>
          <a:bodyPr vert="horz" lIns="91440" tIns="45720" rIns="91440" bIns="45720" rtlCol="0" anchor="t">
            <a:normAutofit/>
          </a:bodyPr>
          <a:lstStyle/>
          <a:p>
            <a:endParaRPr lang="en-US" dirty="0"/>
          </a:p>
          <a:p>
            <a:r>
              <a:rPr lang="en-US" sz="3200" dirty="0"/>
              <a:t>Welcome: Prayer and logistics</a:t>
            </a:r>
          </a:p>
          <a:p>
            <a:r>
              <a:rPr lang="en-US" sz="3200" dirty="0"/>
              <a:t>Introductions </a:t>
            </a:r>
          </a:p>
          <a:p>
            <a:r>
              <a:rPr lang="en-US" sz="3200" dirty="0"/>
              <a:t>Presentations</a:t>
            </a:r>
          </a:p>
          <a:p>
            <a:r>
              <a:rPr lang="en-US" sz="3200" dirty="0"/>
              <a:t>Discussion</a:t>
            </a:r>
          </a:p>
          <a:p>
            <a:r>
              <a:rPr lang="en-US" sz="3200" dirty="0"/>
              <a:t>Networking minute</a:t>
            </a:r>
          </a:p>
          <a:p>
            <a:r>
              <a:rPr lang="en-US" sz="3200" dirty="0"/>
              <a:t>Next steps</a:t>
            </a:r>
          </a:p>
          <a:p>
            <a:endParaRPr lang="en-US" sz="3200" dirty="0"/>
          </a:p>
          <a:p>
            <a:pPr marL="0" indent="0">
              <a:buNone/>
            </a:pPr>
            <a:endParaRPr lang="en-US" dirty="0"/>
          </a:p>
        </p:txBody>
      </p:sp>
      <p:grpSp>
        <p:nvGrpSpPr>
          <p:cNvPr id="6" name="Group 5">
            <a:extLst>
              <a:ext uri="{FF2B5EF4-FFF2-40B4-BE49-F238E27FC236}">
                <a16:creationId xmlns:a16="http://schemas.microsoft.com/office/drawing/2014/main" id="{D4157EEF-9DF2-4FB7-A3C9-950B6B27B2DD}"/>
              </a:ext>
            </a:extLst>
          </p:cNvPr>
          <p:cNvGrpSpPr/>
          <p:nvPr/>
        </p:nvGrpSpPr>
        <p:grpSpPr>
          <a:xfrm>
            <a:off x="687482" y="338137"/>
            <a:ext cx="649584" cy="6181725"/>
            <a:chOff x="0" y="2224370"/>
            <a:chExt cx="468638" cy="6919630"/>
          </a:xfrm>
          <a:solidFill>
            <a:srgbClr val="EAB449"/>
          </a:solidFill>
        </p:grpSpPr>
        <p:sp>
          <p:nvSpPr>
            <p:cNvPr id="7" name="Rectangle 6">
              <a:extLst>
                <a:ext uri="{FF2B5EF4-FFF2-40B4-BE49-F238E27FC236}">
                  <a16:creationId xmlns:a16="http://schemas.microsoft.com/office/drawing/2014/main" id="{CE3C77FD-BC89-40EA-9004-A1D91DFA3269}"/>
                </a:ext>
              </a:extLst>
            </p:cNvPr>
            <p:cNvSpPr/>
            <p:nvPr/>
          </p:nvSpPr>
          <p:spPr>
            <a:xfrm>
              <a:off x="0" y="2224370"/>
              <a:ext cx="468638" cy="6207801"/>
            </a:xfrm>
            <a:prstGeom prst="rect">
              <a:avLst/>
            </a:prstGeom>
            <a:solidFill>
              <a:srgbClr val="43A6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0A353C93-BCA1-4646-AEA5-F68191490489}"/>
                </a:ext>
              </a:extLst>
            </p:cNvPr>
            <p:cNvSpPr>
              <a:spLocks noChangeAspect="1"/>
            </p:cNvSpPr>
            <p:nvPr/>
          </p:nvSpPr>
          <p:spPr>
            <a:xfrm>
              <a:off x="0" y="8675362"/>
              <a:ext cx="468638" cy="468638"/>
            </a:xfrm>
            <a:prstGeom prst="rect">
              <a:avLst/>
            </a:prstGeom>
            <a:solidFill>
              <a:srgbClr val="004E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9" name="Subtitle 2">
            <a:extLst>
              <a:ext uri="{FF2B5EF4-FFF2-40B4-BE49-F238E27FC236}">
                <a16:creationId xmlns:a16="http://schemas.microsoft.com/office/drawing/2014/main" id="{78D07294-FD09-42B2-BB40-05D0F5DA7B7A}"/>
              </a:ext>
            </a:extLst>
          </p:cNvPr>
          <p:cNvSpPr txBox="1">
            <a:spLocks/>
          </p:cNvSpPr>
          <p:nvPr/>
        </p:nvSpPr>
        <p:spPr>
          <a:xfrm>
            <a:off x="2581666" y="549022"/>
            <a:ext cx="7553325" cy="66440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dirty="0"/>
              <a:t>Agenda</a:t>
            </a:r>
          </a:p>
        </p:txBody>
      </p:sp>
      <p:pic>
        <p:nvPicPr>
          <p:cNvPr id="11" name="Graphic 10" descr="Video camera">
            <a:extLst>
              <a:ext uri="{FF2B5EF4-FFF2-40B4-BE49-F238E27FC236}">
                <a16:creationId xmlns:a16="http://schemas.microsoft.com/office/drawing/2014/main" id="{7B2330C9-3E13-4372-BAD2-7493E97839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8949" y="5262563"/>
            <a:ext cx="914400" cy="914400"/>
          </a:xfrm>
          <a:prstGeom prst="rect">
            <a:avLst/>
          </a:prstGeom>
        </p:spPr>
      </p:pic>
    </p:spTree>
    <p:extLst>
      <p:ext uri="{BB962C8B-B14F-4D97-AF65-F5344CB8AC3E}">
        <p14:creationId xmlns:p14="http://schemas.microsoft.com/office/powerpoint/2010/main" val="3612332855"/>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2" name="Picture 1"/>
          <p:cNvPicPr>
            <a:picLocks noChangeAspect="1"/>
          </p:cNvPicPr>
          <p:nvPr/>
        </p:nvPicPr>
        <p:blipFill rotWithShape="1">
          <a:blip r:embed="rId3"/>
          <a:srcRect l="1868" t="3122" r="2196" b="8228"/>
          <a:stretch/>
        </p:blipFill>
        <p:spPr>
          <a:xfrm>
            <a:off x="2363631" y="1429701"/>
            <a:ext cx="7677420" cy="5221377"/>
          </a:xfrm>
          <a:prstGeom prst="rect">
            <a:avLst/>
          </a:prstGeom>
        </p:spPr>
      </p:pic>
      <p:sp>
        <p:nvSpPr>
          <p:cNvPr id="3" name="TextBox 2"/>
          <p:cNvSpPr txBox="1"/>
          <p:nvPr/>
        </p:nvSpPr>
        <p:spPr>
          <a:xfrm>
            <a:off x="852447" y="1224515"/>
            <a:ext cx="4638909" cy="379656"/>
          </a:xfrm>
          <a:prstGeom prst="rect">
            <a:avLst/>
          </a:prstGeom>
          <a:noFill/>
        </p:spPr>
        <p:txBody>
          <a:bodyPr wrap="square" rtlCol="0">
            <a:spAutoFit/>
          </a:bodyPr>
          <a:lstStyle/>
          <a:p>
            <a:pPr defTabSz="1219170">
              <a:buClr>
                <a:srgbClr val="000000"/>
              </a:buClr>
            </a:pPr>
            <a:r>
              <a:rPr lang="en-GB" sz="1867" kern="0" dirty="0">
                <a:solidFill>
                  <a:srgbClr val="000000"/>
                </a:solidFill>
                <a:latin typeface="Arial"/>
                <a:cs typeface="Arial"/>
                <a:sym typeface="Arial"/>
              </a:rPr>
              <a:t>IN ETHIOPIA ALONE, TEARFUND HAS</a:t>
            </a:r>
          </a:p>
        </p:txBody>
      </p:sp>
      <p:sp>
        <p:nvSpPr>
          <p:cNvPr id="6" name="Google Shape;42;p9"/>
          <p:cNvSpPr txBox="1">
            <a:spLocks/>
          </p:cNvSpPr>
          <p:nvPr/>
        </p:nvSpPr>
        <p:spPr>
          <a:xfrm>
            <a:off x="618800" y="352067"/>
            <a:ext cx="113608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2800"/>
              <a:buFont typeface="Calibri"/>
              <a:buNone/>
              <a:defRPr sz="2800" b="1"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r>
              <a:rPr lang="en-GB" sz="3733" kern="0"/>
              <a:t>BACKGROUND</a:t>
            </a:r>
            <a:endParaRPr lang="en-GB" sz="3733" kern="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3" name="Google Shape;43;p9"/>
          <p:cNvSpPr txBox="1">
            <a:spLocks noGrp="1"/>
          </p:cNvSpPr>
          <p:nvPr>
            <p:ph type="body" idx="1"/>
          </p:nvPr>
        </p:nvSpPr>
        <p:spPr>
          <a:xfrm>
            <a:off x="603931" y="1123966"/>
            <a:ext cx="11360800" cy="5021596"/>
          </a:xfrm>
          <a:prstGeom prst="rect">
            <a:avLst/>
          </a:prstGeom>
        </p:spPr>
        <p:txBody>
          <a:bodyPr spcFirstLastPara="1" wrap="square" lIns="121900" tIns="121900" rIns="121900" bIns="121900" anchor="t" anchorCtr="0">
            <a:noAutofit/>
          </a:bodyPr>
          <a:lstStyle/>
          <a:p>
            <a:pPr indent="-474121" algn="just">
              <a:spcBef>
                <a:spcPts val="1333"/>
              </a:spcBef>
              <a:buSzPts val="2000"/>
            </a:pPr>
            <a:r>
              <a:rPr lang="en-GB" sz="2667" b="1" dirty="0">
                <a:solidFill>
                  <a:srgbClr val="000000"/>
                </a:solidFill>
                <a:latin typeface="Arial"/>
                <a:ea typeface="Arial"/>
                <a:cs typeface="Arial"/>
                <a:sym typeface="Arial"/>
              </a:rPr>
              <a:t>Self Help Group (SHG)</a:t>
            </a:r>
            <a:r>
              <a:rPr lang="en-GB" sz="2667" dirty="0">
                <a:solidFill>
                  <a:srgbClr val="000000"/>
                </a:solidFill>
                <a:latin typeface="Arial"/>
                <a:ea typeface="Arial"/>
                <a:cs typeface="Arial"/>
                <a:sym typeface="Arial"/>
              </a:rPr>
              <a:t> is an informal association of poor people in a community with a common objective of  working together to bringing about transformation at household and community levels. </a:t>
            </a:r>
            <a:endParaRPr sz="2667" dirty="0">
              <a:solidFill>
                <a:srgbClr val="000000"/>
              </a:solidFill>
              <a:latin typeface="Arial"/>
              <a:ea typeface="Arial"/>
              <a:cs typeface="Arial"/>
              <a:sym typeface="Arial"/>
            </a:endParaRPr>
          </a:p>
          <a:p>
            <a:pPr marL="0" indent="0" algn="just">
              <a:spcBef>
                <a:spcPts val="1333"/>
              </a:spcBef>
              <a:buNone/>
            </a:pPr>
            <a:endParaRPr sz="267" dirty="0">
              <a:solidFill>
                <a:srgbClr val="000000"/>
              </a:solidFill>
              <a:latin typeface="Arial"/>
              <a:ea typeface="Arial"/>
              <a:cs typeface="Arial"/>
              <a:sym typeface="Arial"/>
            </a:endParaRPr>
          </a:p>
          <a:p>
            <a:pPr indent="-474121">
              <a:spcBef>
                <a:spcPts val="1200"/>
              </a:spcBef>
              <a:buClr>
                <a:srgbClr val="000000"/>
              </a:buClr>
              <a:buSzPts val="2000"/>
              <a:buFont typeface="Arial"/>
              <a:buChar char="●"/>
            </a:pPr>
            <a:r>
              <a:rPr lang="en-GB" sz="2667" b="1" dirty="0">
                <a:solidFill>
                  <a:srgbClr val="000000"/>
                </a:solidFill>
                <a:latin typeface="Arial"/>
                <a:ea typeface="Arial"/>
                <a:cs typeface="Arial"/>
                <a:sym typeface="Arial"/>
              </a:rPr>
              <a:t>Each SHG</a:t>
            </a:r>
            <a:r>
              <a:rPr lang="en-GB" sz="2667" dirty="0">
                <a:solidFill>
                  <a:srgbClr val="000000"/>
                </a:solidFill>
                <a:latin typeface="Arial"/>
                <a:ea typeface="Arial"/>
                <a:cs typeface="Arial"/>
                <a:sym typeface="Arial"/>
              </a:rPr>
              <a:t> consists of :-</a:t>
            </a:r>
            <a:endParaRPr sz="2667" dirty="0">
              <a:solidFill>
                <a:srgbClr val="000000"/>
              </a:solidFill>
              <a:latin typeface="Arial"/>
              <a:ea typeface="Arial"/>
              <a:cs typeface="Arial"/>
              <a:sym typeface="Arial"/>
            </a:endParaRPr>
          </a:p>
          <a:p>
            <a:pPr lvl="1" indent="-474121">
              <a:lnSpc>
                <a:spcPct val="100000"/>
              </a:lnSpc>
              <a:spcBef>
                <a:spcPts val="0"/>
              </a:spcBef>
              <a:buClr>
                <a:srgbClr val="000000"/>
              </a:buClr>
              <a:buSzPts val="2000"/>
              <a:buFont typeface="Arial"/>
              <a:buChar char="○"/>
            </a:pPr>
            <a:r>
              <a:rPr lang="en-GB" sz="2667" b="1" dirty="0">
                <a:solidFill>
                  <a:srgbClr val="000000"/>
                </a:solidFill>
                <a:latin typeface="Arial"/>
                <a:ea typeface="Arial"/>
                <a:cs typeface="Arial"/>
                <a:sym typeface="Arial"/>
              </a:rPr>
              <a:t>15-20</a:t>
            </a:r>
            <a:r>
              <a:rPr lang="en-GB" sz="2667" dirty="0">
                <a:solidFill>
                  <a:srgbClr val="000000"/>
                </a:solidFill>
                <a:latin typeface="Arial"/>
                <a:ea typeface="Arial"/>
                <a:cs typeface="Arial"/>
                <a:sym typeface="Arial"/>
              </a:rPr>
              <a:t> homogeneous and volunteer members, with greater affinity, a shared purpose, a self regulating bylaws, and division of roles and responsibilities including 2 book writers,  2 bank signatories and 2 Cluster Level Association (CLA) representatives,</a:t>
            </a:r>
          </a:p>
          <a:p>
            <a:pPr marL="745048" lvl="1" indent="0">
              <a:lnSpc>
                <a:spcPct val="100000"/>
              </a:lnSpc>
              <a:spcBef>
                <a:spcPts val="0"/>
              </a:spcBef>
              <a:buClr>
                <a:srgbClr val="000000"/>
              </a:buClr>
              <a:buSzPts val="2000"/>
              <a:buNone/>
            </a:pPr>
            <a:r>
              <a:rPr lang="en-GB" sz="2667" dirty="0">
                <a:solidFill>
                  <a:srgbClr val="000000"/>
                </a:solidFill>
                <a:latin typeface="Arial"/>
                <a:ea typeface="Arial"/>
                <a:cs typeface="Arial"/>
                <a:sym typeface="Arial"/>
              </a:rPr>
              <a:t> </a:t>
            </a:r>
          </a:p>
          <a:p>
            <a:pPr marL="592652" indent="-457189">
              <a:lnSpc>
                <a:spcPct val="100000"/>
              </a:lnSpc>
              <a:buClr>
                <a:srgbClr val="000000"/>
              </a:buClr>
              <a:buSzPts val="2000"/>
            </a:pPr>
            <a:r>
              <a:rPr lang="en-US" sz="2667" b="1" dirty="0">
                <a:solidFill>
                  <a:srgbClr val="000000"/>
                </a:solidFill>
                <a:latin typeface="Arial"/>
                <a:ea typeface="Arial"/>
                <a:cs typeface="Arial"/>
                <a:sym typeface="Arial"/>
              </a:rPr>
              <a:t>SHGs set up Clusters, and Clusters form Federations</a:t>
            </a:r>
            <a:endParaRPr lang="en-US" sz="2667" dirty="0">
              <a:solidFill>
                <a:srgbClr val="000000"/>
              </a:solidFill>
              <a:latin typeface="Arial"/>
              <a:ea typeface="Arial"/>
              <a:cs typeface="Arial"/>
              <a:sym typeface="Arial"/>
            </a:endParaRPr>
          </a:p>
          <a:p>
            <a:pPr lvl="1" indent="-474121">
              <a:lnSpc>
                <a:spcPct val="100000"/>
              </a:lnSpc>
              <a:spcBef>
                <a:spcPts val="0"/>
              </a:spcBef>
              <a:buClr>
                <a:srgbClr val="000000"/>
              </a:buClr>
              <a:buSzPts val="2000"/>
              <a:buFont typeface="Arial"/>
              <a:buChar char="○"/>
            </a:pPr>
            <a:endParaRPr sz="2667" dirty="0">
              <a:solidFill>
                <a:srgbClr val="000000"/>
              </a:solidFill>
              <a:latin typeface="Arial"/>
              <a:ea typeface="Arial"/>
              <a:cs typeface="Arial"/>
              <a:sym typeface="Arial"/>
            </a:endParaRPr>
          </a:p>
          <a:p>
            <a:pPr indent="0" algn="just">
              <a:spcBef>
                <a:spcPts val="933"/>
              </a:spcBef>
              <a:buNone/>
            </a:pPr>
            <a:endParaRPr sz="2400" dirty="0">
              <a:solidFill>
                <a:srgbClr val="000000"/>
              </a:solidFill>
              <a:latin typeface="Arial"/>
              <a:ea typeface="Arial"/>
              <a:cs typeface="Arial"/>
              <a:sym typeface="Arial"/>
            </a:endParaRPr>
          </a:p>
          <a:p>
            <a:pPr indent="0">
              <a:spcAft>
                <a:spcPts val="2133"/>
              </a:spcAft>
              <a:buNone/>
            </a:pPr>
            <a:endParaRPr sz="2400" dirty="0"/>
          </a:p>
        </p:txBody>
      </p:sp>
      <p:sp>
        <p:nvSpPr>
          <p:cNvPr id="4" name="Google Shape;61;p12"/>
          <p:cNvSpPr txBox="1">
            <a:spLocks noGrp="1"/>
          </p:cNvSpPr>
          <p:nvPr>
            <p:ph type="title"/>
          </p:nvPr>
        </p:nvSpPr>
        <p:spPr>
          <a:xfrm>
            <a:off x="415600" y="148867"/>
            <a:ext cx="11360800" cy="763600"/>
          </a:xfrm>
          <a:prstGeom prst="rect">
            <a:avLst/>
          </a:prstGeom>
        </p:spPr>
        <p:txBody>
          <a:bodyPr spcFirstLastPara="1" wrap="square" lIns="121900" tIns="121900" rIns="121900" bIns="121900" anchor="t" anchorCtr="0">
            <a:noAutofit/>
          </a:bodyPr>
          <a:lstStyle/>
          <a:p>
            <a:r>
              <a:rPr lang="en-GB" dirty="0"/>
              <a:t>DESCRIPTION OF SHGs</a:t>
            </a:r>
            <a:endParaRPr dirty="0">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2"/>
          <p:cNvSpPr txBox="1">
            <a:spLocks noGrp="1"/>
          </p:cNvSpPr>
          <p:nvPr>
            <p:ph type="body" idx="1"/>
          </p:nvPr>
        </p:nvSpPr>
        <p:spPr>
          <a:xfrm>
            <a:off x="415600" y="935600"/>
            <a:ext cx="9399200" cy="5516000"/>
          </a:xfrm>
          <a:prstGeom prst="rect">
            <a:avLst/>
          </a:prstGeom>
        </p:spPr>
        <p:txBody>
          <a:bodyPr spcFirstLastPara="1" wrap="square" lIns="121900" tIns="121900" rIns="121900" bIns="121900" anchor="t" anchorCtr="0">
            <a:noAutofit/>
          </a:bodyPr>
          <a:lstStyle/>
          <a:p>
            <a:pPr indent="-474121">
              <a:spcBef>
                <a:spcPts val="800"/>
              </a:spcBef>
              <a:buClr>
                <a:srgbClr val="000000"/>
              </a:buClr>
              <a:buSzPts val="2000"/>
              <a:buFont typeface="Arial"/>
              <a:buChar char="●"/>
            </a:pPr>
            <a:r>
              <a:rPr lang="en-GB" sz="2667" b="1" dirty="0">
                <a:solidFill>
                  <a:srgbClr val="000000"/>
                </a:solidFill>
                <a:latin typeface="Arial"/>
                <a:ea typeface="Arial"/>
                <a:cs typeface="Arial"/>
                <a:sym typeface="Arial"/>
              </a:rPr>
              <a:t>Federation Level Association (FLA) </a:t>
            </a:r>
            <a:r>
              <a:rPr lang="en-GB" sz="2667" dirty="0">
                <a:solidFill>
                  <a:srgbClr val="000000"/>
                </a:solidFill>
                <a:latin typeface="Arial"/>
                <a:ea typeface="Arial"/>
                <a:cs typeface="Arial"/>
                <a:sym typeface="Arial"/>
              </a:rPr>
              <a:t> is an institution in its own right with a unique identity: It has clear vision, mission, goals, governance &amp; management structure</a:t>
            </a:r>
            <a:endParaRPr sz="2667" dirty="0">
              <a:solidFill>
                <a:srgbClr val="000000"/>
              </a:solidFill>
              <a:latin typeface="Arial"/>
              <a:ea typeface="Arial"/>
              <a:cs typeface="Arial"/>
              <a:sym typeface="Arial"/>
            </a:endParaRPr>
          </a:p>
          <a:p>
            <a:pPr indent="-474121">
              <a:buClr>
                <a:srgbClr val="000000"/>
              </a:buClr>
              <a:buSzPts val="2000"/>
              <a:buFont typeface="Arial"/>
              <a:buChar char="●"/>
            </a:pPr>
            <a:r>
              <a:rPr lang="en-GB" sz="2667" b="1" dirty="0">
                <a:solidFill>
                  <a:srgbClr val="000000"/>
                </a:solidFill>
                <a:latin typeface="Arial"/>
                <a:ea typeface="Arial"/>
                <a:cs typeface="Arial"/>
                <a:sym typeface="Arial"/>
              </a:rPr>
              <a:t>FLA</a:t>
            </a:r>
            <a:r>
              <a:rPr lang="en-GB" sz="2667" dirty="0">
                <a:solidFill>
                  <a:srgbClr val="000000"/>
                </a:solidFill>
                <a:latin typeface="Arial"/>
                <a:ea typeface="Arial"/>
                <a:cs typeface="Arial"/>
                <a:sym typeface="Arial"/>
              </a:rPr>
              <a:t> is made up of </a:t>
            </a:r>
            <a:r>
              <a:rPr lang="en-GB" sz="2667" b="1" dirty="0">
                <a:solidFill>
                  <a:srgbClr val="000000"/>
                </a:solidFill>
                <a:latin typeface="Arial"/>
                <a:ea typeface="Arial"/>
                <a:cs typeface="Arial"/>
                <a:sym typeface="Arial"/>
              </a:rPr>
              <a:t>three to five</a:t>
            </a:r>
            <a:r>
              <a:rPr lang="en-GB" sz="2667" dirty="0">
                <a:solidFill>
                  <a:srgbClr val="000000"/>
                </a:solidFill>
                <a:latin typeface="Arial"/>
                <a:ea typeface="Arial"/>
                <a:cs typeface="Arial"/>
                <a:sym typeface="Arial"/>
              </a:rPr>
              <a:t> representatives from constituent CLAs (</a:t>
            </a:r>
            <a:r>
              <a:rPr lang="en-GB" sz="2667" b="1" dirty="0">
                <a:solidFill>
                  <a:srgbClr val="000000"/>
                </a:solidFill>
                <a:latin typeface="Arial"/>
                <a:ea typeface="Arial"/>
                <a:cs typeface="Arial"/>
                <a:sym typeface="Arial"/>
              </a:rPr>
              <a:t>8-12</a:t>
            </a:r>
            <a:r>
              <a:rPr lang="en-GB" sz="2667" dirty="0">
                <a:solidFill>
                  <a:srgbClr val="000000"/>
                </a:solidFill>
                <a:latin typeface="Arial"/>
                <a:ea typeface="Arial"/>
                <a:cs typeface="Arial"/>
                <a:sym typeface="Arial"/>
              </a:rPr>
              <a:t> </a:t>
            </a:r>
            <a:r>
              <a:rPr lang="en-GB" sz="2667" b="1" dirty="0">
                <a:solidFill>
                  <a:srgbClr val="000000"/>
                </a:solidFill>
                <a:latin typeface="Arial"/>
                <a:ea typeface="Arial"/>
                <a:cs typeface="Arial"/>
                <a:sym typeface="Arial"/>
              </a:rPr>
              <a:t>CLAs)</a:t>
            </a:r>
            <a:endParaRPr sz="2667" b="1" dirty="0">
              <a:solidFill>
                <a:srgbClr val="000000"/>
              </a:solidFill>
              <a:latin typeface="Arial"/>
              <a:ea typeface="Arial"/>
              <a:cs typeface="Arial"/>
              <a:sym typeface="Arial"/>
            </a:endParaRPr>
          </a:p>
          <a:p>
            <a:pPr indent="-474121">
              <a:buClr>
                <a:srgbClr val="000000"/>
              </a:buClr>
              <a:buSzPts val="2000"/>
              <a:buFont typeface="Arial"/>
              <a:buChar char="●"/>
            </a:pPr>
            <a:r>
              <a:rPr lang="en-GB" sz="2667" b="1" dirty="0">
                <a:solidFill>
                  <a:srgbClr val="000000"/>
                </a:solidFill>
                <a:latin typeface="Arial"/>
                <a:ea typeface="Arial"/>
                <a:cs typeface="Arial"/>
                <a:sym typeface="Arial"/>
              </a:rPr>
              <a:t>FLA</a:t>
            </a:r>
            <a:r>
              <a:rPr lang="en-GB" sz="2667" dirty="0">
                <a:solidFill>
                  <a:srgbClr val="000000"/>
                </a:solidFill>
                <a:latin typeface="Arial"/>
                <a:ea typeface="Arial"/>
                <a:cs typeface="Arial"/>
                <a:sym typeface="Arial"/>
              </a:rPr>
              <a:t>  has an Executive Committee to act on behalf of the representatives of the Federation. The executive Committee  members are selected from among the Federation members based on criteria set by the Federation.  </a:t>
            </a:r>
            <a:endParaRPr sz="2667" dirty="0">
              <a:solidFill>
                <a:srgbClr val="000000"/>
              </a:solidFill>
              <a:latin typeface="Arial"/>
              <a:ea typeface="Arial"/>
              <a:cs typeface="Arial"/>
              <a:sym typeface="Arial"/>
            </a:endParaRPr>
          </a:p>
          <a:p>
            <a:pPr indent="-474121">
              <a:buClr>
                <a:srgbClr val="000000"/>
              </a:buClr>
              <a:buSzPts val="2000"/>
              <a:buFont typeface="Arial"/>
              <a:buChar char="●"/>
            </a:pPr>
            <a:r>
              <a:rPr lang="en-GB" sz="2667" b="1" dirty="0">
                <a:solidFill>
                  <a:srgbClr val="000000"/>
                </a:solidFill>
                <a:latin typeface="Arial"/>
                <a:ea typeface="Arial"/>
                <a:cs typeface="Arial"/>
                <a:sym typeface="Arial"/>
              </a:rPr>
              <a:t>The Executive </a:t>
            </a:r>
            <a:r>
              <a:rPr lang="en-GB" sz="2667" dirty="0">
                <a:solidFill>
                  <a:srgbClr val="000000"/>
                </a:solidFill>
                <a:latin typeface="Arial"/>
                <a:ea typeface="Arial"/>
                <a:cs typeface="Arial"/>
                <a:sym typeface="Arial"/>
              </a:rPr>
              <a:t> Committee members serve for a fixed term.</a:t>
            </a:r>
            <a:endParaRPr sz="2667" dirty="0">
              <a:solidFill>
                <a:srgbClr val="0BD0D9"/>
              </a:solidFill>
              <a:latin typeface="Arial"/>
              <a:ea typeface="Arial"/>
              <a:cs typeface="Arial"/>
              <a:sym typeface="Arial"/>
            </a:endParaRPr>
          </a:p>
          <a:p>
            <a:pPr indent="0">
              <a:spcBef>
                <a:spcPts val="933"/>
              </a:spcBef>
              <a:buNone/>
            </a:pPr>
            <a:endParaRPr sz="2667" dirty="0">
              <a:solidFill>
                <a:srgbClr val="0BD0D9"/>
              </a:solidFill>
              <a:latin typeface="Arial"/>
              <a:ea typeface="Arial"/>
              <a:cs typeface="Arial"/>
              <a:sym typeface="Arial"/>
            </a:endParaRPr>
          </a:p>
          <a:p>
            <a:pPr marL="0" indent="0">
              <a:lnSpc>
                <a:spcPct val="100000"/>
              </a:lnSpc>
              <a:buNone/>
            </a:pPr>
            <a:endParaRPr sz="2667" dirty="0">
              <a:latin typeface="Arial"/>
              <a:ea typeface="Arial"/>
              <a:cs typeface="Arial"/>
              <a:sym typeface="Arial"/>
            </a:endParaRPr>
          </a:p>
        </p:txBody>
      </p:sp>
      <p:sp>
        <p:nvSpPr>
          <p:cNvPr id="61" name="Google Shape;61;p12"/>
          <p:cNvSpPr txBox="1">
            <a:spLocks noGrp="1"/>
          </p:cNvSpPr>
          <p:nvPr>
            <p:ph type="title"/>
          </p:nvPr>
        </p:nvSpPr>
        <p:spPr>
          <a:xfrm>
            <a:off x="415600" y="148867"/>
            <a:ext cx="11360800" cy="763600"/>
          </a:xfrm>
          <a:prstGeom prst="rect">
            <a:avLst/>
          </a:prstGeom>
        </p:spPr>
        <p:txBody>
          <a:bodyPr spcFirstLastPara="1" wrap="square" lIns="121900" tIns="121900" rIns="121900" bIns="121900" anchor="t" anchorCtr="0">
            <a:noAutofit/>
          </a:bodyPr>
          <a:lstStyle/>
          <a:p>
            <a:r>
              <a:rPr lang="en-GB" dirty="0"/>
              <a:t>UNDERSTANDING </a:t>
            </a:r>
            <a:r>
              <a:rPr lang="en-GB" dirty="0">
                <a:latin typeface="Arial"/>
                <a:ea typeface="Arial"/>
                <a:cs typeface="Arial"/>
                <a:sym typeface="Arial"/>
              </a:rPr>
              <a:t>FLAs </a:t>
            </a:r>
            <a:r>
              <a:rPr lang="en-GB" sz="2933" b="0" dirty="0"/>
              <a:t>(</a:t>
            </a:r>
            <a:r>
              <a:rPr lang="en-GB" sz="2933" dirty="0"/>
              <a:t>WHAT,</a:t>
            </a:r>
            <a:r>
              <a:rPr lang="en-GB" sz="2933" b="0" dirty="0"/>
              <a:t> WHY and HOW )</a:t>
            </a:r>
            <a:endParaRPr dirty="0">
              <a:latin typeface="Arial"/>
              <a:ea typeface="Arial"/>
              <a:cs typeface="Arial"/>
              <a:sym typeface="Arial"/>
            </a:endParaRPr>
          </a:p>
        </p:txBody>
      </p:sp>
    </p:spTree>
    <p:extLst>
      <p:ext uri="{BB962C8B-B14F-4D97-AF65-F5344CB8AC3E}">
        <p14:creationId xmlns:p14="http://schemas.microsoft.com/office/powerpoint/2010/main" val="127251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body" idx="1"/>
          </p:nvPr>
        </p:nvSpPr>
        <p:spPr>
          <a:xfrm>
            <a:off x="415600" y="1342001"/>
            <a:ext cx="9399200" cy="5368556"/>
          </a:xfrm>
          <a:prstGeom prst="rect">
            <a:avLst/>
          </a:prstGeom>
        </p:spPr>
        <p:txBody>
          <a:bodyPr spcFirstLastPara="1" wrap="square" lIns="121900" tIns="121900" rIns="121900" bIns="121900" anchor="t" anchorCtr="0">
            <a:noAutofit/>
          </a:bodyPr>
          <a:lstStyle/>
          <a:p>
            <a:pPr marL="135463" indent="0">
              <a:lnSpc>
                <a:spcPct val="100000"/>
              </a:lnSpc>
              <a:buClr>
                <a:srgbClr val="0B2F43"/>
              </a:buClr>
              <a:buSzPts val="2000"/>
              <a:buNone/>
            </a:pPr>
            <a:r>
              <a:rPr lang="en-GB" sz="2667" b="1" dirty="0">
                <a:solidFill>
                  <a:srgbClr val="0B2F43"/>
                </a:solidFill>
                <a:latin typeface="Arial"/>
                <a:ea typeface="Arial"/>
                <a:cs typeface="Arial"/>
                <a:sym typeface="Arial"/>
              </a:rPr>
              <a:t>WHY </a:t>
            </a:r>
            <a:r>
              <a:rPr lang="en-GB" sz="2667" dirty="0">
                <a:solidFill>
                  <a:srgbClr val="0B2F43"/>
                </a:solidFill>
                <a:latin typeface="Arial"/>
                <a:ea typeface="Arial"/>
                <a:cs typeface="Arial"/>
                <a:sym typeface="Arial"/>
              </a:rPr>
              <a:t>do we establish </a:t>
            </a:r>
            <a:r>
              <a:rPr lang="en-GB" sz="2667" b="1" dirty="0">
                <a:solidFill>
                  <a:srgbClr val="0B2F43"/>
                </a:solidFill>
                <a:latin typeface="Arial"/>
                <a:ea typeface="Arial"/>
                <a:cs typeface="Arial"/>
                <a:sym typeface="Arial"/>
              </a:rPr>
              <a:t>FLAs</a:t>
            </a:r>
            <a:r>
              <a:rPr lang="en-GB" sz="2667" dirty="0">
                <a:solidFill>
                  <a:srgbClr val="0B2F43"/>
                </a:solidFill>
                <a:latin typeface="Arial"/>
                <a:ea typeface="Arial"/>
                <a:cs typeface="Arial"/>
                <a:sym typeface="Arial"/>
              </a:rPr>
              <a:t>?</a:t>
            </a:r>
            <a:endParaRPr sz="2667" dirty="0">
              <a:solidFill>
                <a:srgbClr val="0B2F43"/>
              </a:solidFill>
              <a:latin typeface="Arial"/>
              <a:ea typeface="Arial"/>
              <a:cs typeface="Arial"/>
              <a:sym typeface="Arial"/>
            </a:endParaRPr>
          </a:p>
          <a:p>
            <a:pPr marL="1219170" indent="0">
              <a:lnSpc>
                <a:spcPct val="100000"/>
              </a:lnSpc>
              <a:buNone/>
            </a:pPr>
            <a:endParaRPr sz="1067" b="1" dirty="0">
              <a:solidFill>
                <a:srgbClr val="0B2F43"/>
              </a:solidFill>
              <a:latin typeface="Arial"/>
              <a:ea typeface="Arial"/>
              <a:cs typeface="Arial"/>
              <a:sym typeface="Arial"/>
            </a:endParaRPr>
          </a:p>
          <a:p>
            <a:pPr marL="1219170" indent="-474121">
              <a:lnSpc>
                <a:spcPct val="100000"/>
              </a:lnSpc>
              <a:buClr>
                <a:srgbClr val="0B2F43"/>
              </a:buClr>
              <a:buSzPts val="2000"/>
              <a:buFont typeface="Arial"/>
              <a:buChar char="●"/>
            </a:pPr>
            <a:r>
              <a:rPr lang="en-GB" sz="2667" dirty="0">
                <a:solidFill>
                  <a:srgbClr val="0B2F43"/>
                </a:solidFill>
                <a:latin typeface="Arial"/>
                <a:ea typeface="Arial"/>
                <a:cs typeface="Arial"/>
                <a:sym typeface="Arial"/>
              </a:rPr>
              <a:t>To </a:t>
            </a:r>
            <a:r>
              <a:rPr lang="en-GB" sz="2667" b="1" dirty="0">
                <a:solidFill>
                  <a:srgbClr val="0B2F43"/>
                </a:solidFill>
                <a:latin typeface="Arial"/>
                <a:ea typeface="Arial"/>
                <a:cs typeface="Arial"/>
                <a:sym typeface="Arial"/>
              </a:rPr>
              <a:t>Secure</a:t>
            </a:r>
            <a:r>
              <a:rPr lang="en-GB" sz="2667" dirty="0">
                <a:solidFill>
                  <a:srgbClr val="0B2F43"/>
                </a:solidFill>
                <a:latin typeface="Arial"/>
                <a:ea typeface="Arial"/>
                <a:cs typeface="Arial"/>
                <a:sym typeface="Arial"/>
              </a:rPr>
              <a:t>, to </a:t>
            </a:r>
            <a:r>
              <a:rPr lang="en-GB" sz="2667" b="1" dirty="0">
                <a:solidFill>
                  <a:srgbClr val="0B2F43"/>
                </a:solidFill>
                <a:latin typeface="Arial"/>
                <a:ea typeface="Arial"/>
                <a:cs typeface="Arial"/>
                <a:sym typeface="Arial"/>
              </a:rPr>
              <a:t>Scale up  </a:t>
            </a:r>
            <a:r>
              <a:rPr lang="en-GB" sz="2667" dirty="0">
                <a:solidFill>
                  <a:srgbClr val="0B2F43"/>
                </a:solidFill>
                <a:latin typeface="Arial"/>
                <a:ea typeface="Arial"/>
                <a:cs typeface="Arial"/>
                <a:sym typeface="Arial"/>
              </a:rPr>
              <a:t>and to </a:t>
            </a:r>
            <a:r>
              <a:rPr lang="en-GB" sz="2667" b="1" dirty="0">
                <a:solidFill>
                  <a:srgbClr val="0B2F43"/>
                </a:solidFill>
                <a:latin typeface="Arial"/>
                <a:ea typeface="Arial"/>
                <a:cs typeface="Arial"/>
                <a:sym typeface="Arial"/>
              </a:rPr>
              <a:t>Sustain</a:t>
            </a:r>
            <a:r>
              <a:rPr lang="en-GB" sz="2667" dirty="0">
                <a:solidFill>
                  <a:srgbClr val="0B2F43"/>
                </a:solidFill>
                <a:latin typeface="Arial"/>
                <a:ea typeface="Arial"/>
                <a:cs typeface="Arial"/>
                <a:sym typeface="Arial"/>
              </a:rPr>
              <a:t> the SHGs Approach</a:t>
            </a:r>
            <a:endParaRPr sz="2667" dirty="0">
              <a:solidFill>
                <a:srgbClr val="0B2F43"/>
              </a:solidFill>
              <a:latin typeface="Arial"/>
              <a:ea typeface="Arial"/>
              <a:cs typeface="Arial"/>
              <a:sym typeface="Arial"/>
            </a:endParaRPr>
          </a:p>
          <a:p>
            <a:pPr marL="1219170" indent="-474121">
              <a:lnSpc>
                <a:spcPct val="100000"/>
              </a:lnSpc>
              <a:buClr>
                <a:srgbClr val="0B2F43"/>
              </a:buClr>
              <a:buSzPts val="2000"/>
              <a:buFont typeface="Arial"/>
              <a:buChar char="●"/>
            </a:pPr>
            <a:r>
              <a:rPr lang="en-GB" sz="2667" dirty="0">
                <a:solidFill>
                  <a:srgbClr val="0B2F43"/>
                </a:solidFill>
                <a:latin typeface="Arial"/>
                <a:ea typeface="Arial"/>
                <a:cs typeface="Arial"/>
                <a:sym typeface="Arial"/>
              </a:rPr>
              <a:t>To</a:t>
            </a:r>
            <a:r>
              <a:rPr lang="en-GB" sz="2667" b="1" dirty="0">
                <a:solidFill>
                  <a:srgbClr val="0B2F43"/>
                </a:solidFill>
                <a:latin typeface="Arial"/>
                <a:ea typeface="Arial"/>
                <a:cs typeface="Arial"/>
                <a:sym typeface="Arial"/>
              </a:rPr>
              <a:t> Influence </a:t>
            </a:r>
            <a:r>
              <a:rPr lang="en-GB" sz="2667" dirty="0">
                <a:solidFill>
                  <a:srgbClr val="0B2F43"/>
                </a:solidFill>
                <a:latin typeface="Arial"/>
                <a:ea typeface="Arial"/>
                <a:cs typeface="Arial"/>
                <a:sym typeface="Arial"/>
              </a:rPr>
              <a:t>Policy and Practices in favour of SHGs and Poor Communities</a:t>
            </a:r>
            <a:endParaRPr dirty="0">
              <a:solidFill>
                <a:srgbClr val="000000"/>
              </a:solidFill>
              <a:latin typeface="Arial"/>
              <a:ea typeface="Arial"/>
              <a:cs typeface="Arial"/>
              <a:sym typeface="Arial"/>
            </a:endParaRPr>
          </a:p>
          <a:p>
            <a:pPr marL="1219170" indent="0">
              <a:lnSpc>
                <a:spcPct val="100000"/>
              </a:lnSpc>
              <a:buNone/>
            </a:pPr>
            <a:endParaRPr sz="1400" dirty="0">
              <a:solidFill>
                <a:srgbClr val="0B2F43"/>
              </a:solidFill>
              <a:latin typeface="Arial"/>
              <a:ea typeface="Arial"/>
              <a:cs typeface="Arial"/>
              <a:sym typeface="Arial"/>
            </a:endParaRPr>
          </a:p>
          <a:p>
            <a:pPr marL="135463" indent="0">
              <a:lnSpc>
                <a:spcPct val="100000"/>
              </a:lnSpc>
              <a:buClr>
                <a:srgbClr val="0B2F43"/>
              </a:buClr>
              <a:buSzPts val="2000"/>
              <a:buNone/>
            </a:pPr>
            <a:r>
              <a:rPr lang="en-GB" sz="2667" b="1" dirty="0">
                <a:solidFill>
                  <a:srgbClr val="0B2F43"/>
                </a:solidFill>
                <a:latin typeface="Arial"/>
                <a:ea typeface="Arial"/>
                <a:cs typeface="Arial"/>
                <a:sym typeface="Arial"/>
              </a:rPr>
              <a:t>FLAs</a:t>
            </a:r>
            <a:r>
              <a:rPr lang="en-GB" sz="2667" dirty="0">
                <a:solidFill>
                  <a:srgbClr val="0B2F43"/>
                </a:solidFill>
                <a:latin typeface="Arial"/>
                <a:ea typeface="Arial"/>
                <a:cs typeface="Arial"/>
                <a:sym typeface="Arial"/>
              </a:rPr>
              <a:t> Operate in BY?</a:t>
            </a:r>
            <a:endParaRPr sz="2667" dirty="0">
              <a:solidFill>
                <a:srgbClr val="0B2F43"/>
              </a:solidFill>
              <a:latin typeface="Arial"/>
              <a:ea typeface="Arial"/>
              <a:cs typeface="Arial"/>
              <a:sym typeface="Arial"/>
            </a:endParaRPr>
          </a:p>
          <a:p>
            <a:pPr marL="1219170" indent="-474121">
              <a:lnSpc>
                <a:spcPct val="100000"/>
              </a:lnSpc>
              <a:buClr>
                <a:srgbClr val="0B2F43"/>
              </a:buClr>
              <a:buSzPts val="2000"/>
              <a:buFont typeface="Arial"/>
              <a:buChar char="●"/>
            </a:pPr>
            <a:r>
              <a:rPr lang="en-GB" sz="2667" b="1" dirty="0">
                <a:solidFill>
                  <a:srgbClr val="0B2F43"/>
                </a:solidFill>
                <a:latin typeface="Arial"/>
                <a:ea typeface="Arial"/>
                <a:cs typeface="Arial"/>
                <a:sym typeface="Arial"/>
              </a:rPr>
              <a:t>Securing</a:t>
            </a:r>
            <a:r>
              <a:rPr lang="en-GB" sz="2667" dirty="0">
                <a:solidFill>
                  <a:srgbClr val="0B2F43"/>
                </a:solidFill>
                <a:latin typeface="Arial"/>
                <a:ea typeface="Arial"/>
                <a:cs typeface="Arial"/>
                <a:sym typeface="Arial"/>
              </a:rPr>
              <a:t> Legal Entity/Registration for Groups.</a:t>
            </a:r>
            <a:endParaRPr sz="2667" dirty="0">
              <a:solidFill>
                <a:srgbClr val="0B2F43"/>
              </a:solidFill>
              <a:latin typeface="Arial"/>
              <a:ea typeface="Arial"/>
              <a:cs typeface="Arial"/>
              <a:sym typeface="Arial"/>
            </a:endParaRPr>
          </a:p>
          <a:p>
            <a:pPr marL="1219170" indent="-474121">
              <a:lnSpc>
                <a:spcPct val="100000"/>
              </a:lnSpc>
              <a:buClr>
                <a:srgbClr val="0B2F43"/>
              </a:buClr>
              <a:buSzPts val="2000"/>
              <a:buFont typeface="Arial"/>
              <a:buChar char="●"/>
            </a:pPr>
            <a:r>
              <a:rPr lang="en-GB" sz="2667" dirty="0">
                <a:solidFill>
                  <a:srgbClr val="0B2F43"/>
                </a:solidFill>
                <a:latin typeface="Arial"/>
                <a:ea typeface="Arial"/>
                <a:cs typeface="Arial"/>
                <a:sym typeface="Arial"/>
              </a:rPr>
              <a:t>Reinforcing </a:t>
            </a:r>
            <a:r>
              <a:rPr lang="en-GB" sz="2667" b="1" dirty="0">
                <a:solidFill>
                  <a:srgbClr val="0B2F43"/>
                </a:solidFill>
                <a:latin typeface="Arial"/>
                <a:ea typeface="Arial"/>
                <a:cs typeface="Arial"/>
                <a:sym typeface="Arial"/>
              </a:rPr>
              <a:t>CLA structure</a:t>
            </a:r>
            <a:endParaRPr sz="2667" b="1" dirty="0">
              <a:solidFill>
                <a:srgbClr val="0B2F43"/>
              </a:solidFill>
              <a:latin typeface="Arial"/>
              <a:ea typeface="Arial"/>
              <a:cs typeface="Arial"/>
              <a:sym typeface="Arial"/>
            </a:endParaRPr>
          </a:p>
          <a:p>
            <a:pPr marL="1219170" indent="-474121">
              <a:lnSpc>
                <a:spcPct val="100000"/>
              </a:lnSpc>
              <a:buClr>
                <a:srgbClr val="0B2F43"/>
              </a:buClr>
              <a:buSzPts val="2000"/>
              <a:buFont typeface="Arial"/>
              <a:buChar char="●"/>
            </a:pPr>
            <a:r>
              <a:rPr lang="en-GB" sz="2667" dirty="0">
                <a:solidFill>
                  <a:srgbClr val="0B2F43"/>
                </a:solidFill>
                <a:latin typeface="Arial"/>
                <a:ea typeface="Arial"/>
                <a:cs typeface="Arial"/>
                <a:sym typeface="Arial"/>
              </a:rPr>
              <a:t>Building </a:t>
            </a:r>
            <a:r>
              <a:rPr lang="en-GB" sz="2667" b="1" dirty="0">
                <a:solidFill>
                  <a:srgbClr val="0B2F43"/>
                </a:solidFill>
                <a:latin typeface="Arial"/>
                <a:ea typeface="Arial"/>
                <a:cs typeface="Arial"/>
                <a:sym typeface="Arial"/>
              </a:rPr>
              <a:t>Movement</a:t>
            </a:r>
            <a:endParaRPr sz="2667" dirty="0">
              <a:solidFill>
                <a:srgbClr val="0B2F43"/>
              </a:solidFill>
              <a:latin typeface="Arial"/>
              <a:ea typeface="Arial"/>
              <a:cs typeface="Arial"/>
              <a:sym typeface="Arial"/>
            </a:endParaRPr>
          </a:p>
          <a:p>
            <a:pPr marL="1219170" indent="-474121">
              <a:lnSpc>
                <a:spcPct val="100000"/>
              </a:lnSpc>
              <a:buClr>
                <a:srgbClr val="0B2F43"/>
              </a:buClr>
              <a:buSzPts val="2000"/>
              <a:buFont typeface="Arial"/>
              <a:buChar char="●"/>
            </a:pPr>
            <a:r>
              <a:rPr lang="en-GB" sz="2667" b="1" dirty="0">
                <a:solidFill>
                  <a:srgbClr val="0B2F43"/>
                </a:solidFill>
                <a:latin typeface="Arial"/>
                <a:ea typeface="Arial"/>
                <a:cs typeface="Arial"/>
                <a:sym typeface="Arial"/>
              </a:rPr>
              <a:t>Influencing</a:t>
            </a:r>
            <a:r>
              <a:rPr lang="en-GB" sz="2667" dirty="0">
                <a:solidFill>
                  <a:srgbClr val="0B2F43"/>
                </a:solidFill>
                <a:latin typeface="Arial"/>
                <a:ea typeface="Arial"/>
                <a:cs typeface="Arial"/>
                <a:sym typeface="Arial"/>
              </a:rPr>
              <a:t> Policy &amp; Practice through Dialogue &amp; Campaign</a:t>
            </a:r>
            <a:endParaRPr sz="2667" dirty="0">
              <a:solidFill>
                <a:srgbClr val="0B2F43"/>
              </a:solidFill>
              <a:latin typeface="Arial"/>
              <a:ea typeface="Arial"/>
              <a:cs typeface="Arial"/>
              <a:sym typeface="Arial"/>
            </a:endParaRPr>
          </a:p>
          <a:p>
            <a:pPr marL="1219170" indent="-474121">
              <a:lnSpc>
                <a:spcPct val="100000"/>
              </a:lnSpc>
              <a:buClr>
                <a:srgbClr val="0B2F43"/>
              </a:buClr>
              <a:buSzPts val="2000"/>
              <a:buFont typeface="Arial"/>
              <a:buChar char="●"/>
            </a:pPr>
            <a:r>
              <a:rPr lang="en-GB" sz="2667" b="1" dirty="0">
                <a:solidFill>
                  <a:srgbClr val="0B2F43"/>
                </a:solidFill>
                <a:latin typeface="Arial"/>
                <a:ea typeface="Arial"/>
                <a:cs typeface="Arial"/>
                <a:sym typeface="Arial"/>
              </a:rPr>
              <a:t>Engaging </a:t>
            </a:r>
            <a:r>
              <a:rPr lang="en-GB" sz="2667" dirty="0">
                <a:solidFill>
                  <a:srgbClr val="0B2F43"/>
                </a:solidFill>
                <a:latin typeface="Arial"/>
                <a:ea typeface="Arial"/>
                <a:cs typeface="Arial"/>
                <a:sym typeface="Arial"/>
              </a:rPr>
              <a:t>in Learning, Innovation &amp; Research</a:t>
            </a:r>
            <a:endParaRPr sz="2667" dirty="0">
              <a:solidFill>
                <a:srgbClr val="0B2F43"/>
              </a:solidFill>
              <a:latin typeface="Arial"/>
              <a:ea typeface="Arial"/>
              <a:cs typeface="Arial"/>
              <a:sym typeface="Arial"/>
            </a:endParaRPr>
          </a:p>
        </p:txBody>
      </p:sp>
      <p:sp>
        <p:nvSpPr>
          <p:cNvPr id="67" name="Google Shape;67;p13"/>
          <p:cNvSpPr txBox="1">
            <a:spLocks noGrp="1"/>
          </p:cNvSpPr>
          <p:nvPr>
            <p:ph type="title"/>
          </p:nvPr>
        </p:nvSpPr>
        <p:spPr>
          <a:xfrm>
            <a:off x="415600" y="148867"/>
            <a:ext cx="11360800" cy="763600"/>
          </a:xfrm>
          <a:prstGeom prst="rect">
            <a:avLst/>
          </a:prstGeom>
        </p:spPr>
        <p:txBody>
          <a:bodyPr spcFirstLastPara="1" wrap="square" lIns="121900" tIns="121900" rIns="121900" bIns="121900" anchor="t" anchorCtr="0">
            <a:noAutofit/>
          </a:bodyPr>
          <a:lstStyle/>
          <a:p>
            <a:r>
              <a:rPr lang="en-GB" dirty="0"/>
              <a:t>UNDERSTANDING  FLAs </a:t>
            </a:r>
            <a:r>
              <a:rPr lang="en-GB" sz="2933" b="0" dirty="0"/>
              <a:t>(WHAT,</a:t>
            </a:r>
            <a:r>
              <a:rPr lang="en-GB" sz="2933" dirty="0"/>
              <a:t> WHY &amp; HOW</a:t>
            </a:r>
            <a:r>
              <a:rPr lang="en-GB" sz="2933" b="0" dirty="0"/>
              <a:t> )</a:t>
            </a:r>
            <a:endParaRPr sz="2933" b="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body" idx="1"/>
          </p:nvPr>
        </p:nvSpPr>
        <p:spPr>
          <a:xfrm>
            <a:off x="415600" y="1342000"/>
            <a:ext cx="9399200" cy="5516000"/>
          </a:xfrm>
          <a:prstGeom prst="rect">
            <a:avLst/>
          </a:prstGeom>
        </p:spPr>
        <p:txBody>
          <a:bodyPr spcFirstLastPara="1" wrap="square" lIns="121900" tIns="121900" rIns="121900" bIns="121900" anchor="t" anchorCtr="0">
            <a:noAutofit/>
          </a:bodyPr>
          <a:lstStyle/>
          <a:p>
            <a:pPr marL="0" indent="0">
              <a:lnSpc>
                <a:spcPct val="100000"/>
              </a:lnSpc>
              <a:buNone/>
            </a:pPr>
            <a:r>
              <a:rPr lang="en-GB" b="1" dirty="0">
                <a:solidFill>
                  <a:srgbClr val="000000"/>
                </a:solidFill>
                <a:latin typeface="Arial"/>
                <a:ea typeface="Arial"/>
                <a:cs typeface="Arial"/>
                <a:sym typeface="Arial"/>
              </a:rPr>
              <a:t>Cond…</a:t>
            </a:r>
            <a:endParaRPr b="1" dirty="0">
              <a:solidFill>
                <a:srgbClr val="000000"/>
              </a:solidFill>
              <a:latin typeface="Arial"/>
              <a:ea typeface="Arial"/>
              <a:cs typeface="Arial"/>
              <a:sym typeface="Arial"/>
            </a:endParaRPr>
          </a:p>
          <a:p>
            <a:pPr marL="0" indent="0">
              <a:lnSpc>
                <a:spcPct val="100000"/>
              </a:lnSpc>
              <a:buNone/>
            </a:pPr>
            <a:endParaRPr lang="en-GB" sz="2667" b="1" dirty="0">
              <a:solidFill>
                <a:srgbClr val="0B2F43"/>
              </a:solidFill>
              <a:latin typeface="Arial"/>
              <a:ea typeface="Arial"/>
              <a:cs typeface="Arial"/>
              <a:sym typeface="Arial"/>
            </a:endParaRPr>
          </a:p>
          <a:p>
            <a:pPr marL="0" indent="0">
              <a:lnSpc>
                <a:spcPct val="100000"/>
              </a:lnSpc>
              <a:buNone/>
            </a:pPr>
            <a:r>
              <a:rPr lang="en-GB" sz="2667" b="1" dirty="0">
                <a:solidFill>
                  <a:srgbClr val="0B2F43"/>
                </a:solidFill>
                <a:latin typeface="Arial"/>
                <a:ea typeface="Arial"/>
                <a:cs typeface="Arial"/>
                <a:sym typeface="Arial"/>
              </a:rPr>
              <a:t>…..FLAs </a:t>
            </a:r>
            <a:r>
              <a:rPr lang="en-GB" sz="2667" dirty="0">
                <a:solidFill>
                  <a:srgbClr val="0B2F43"/>
                </a:solidFill>
                <a:latin typeface="Arial"/>
                <a:ea typeface="Arial"/>
                <a:cs typeface="Arial"/>
                <a:sym typeface="Arial"/>
              </a:rPr>
              <a:t>?</a:t>
            </a:r>
            <a:endParaRPr sz="2667" dirty="0">
              <a:solidFill>
                <a:srgbClr val="0B2F43"/>
              </a:solidFill>
              <a:latin typeface="Arial"/>
              <a:ea typeface="Arial"/>
              <a:cs typeface="Arial"/>
              <a:sym typeface="Arial"/>
            </a:endParaRPr>
          </a:p>
          <a:p>
            <a:pPr marL="1219170" indent="-474121">
              <a:lnSpc>
                <a:spcPct val="100000"/>
              </a:lnSpc>
              <a:buClr>
                <a:srgbClr val="0B2F43"/>
              </a:buClr>
              <a:buSzPts val="2000"/>
              <a:buFont typeface="Arial"/>
              <a:buChar char="●"/>
            </a:pPr>
            <a:r>
              <a:rPr lang="en-GB" sz="2667" b="1" dirty="0">
                <a:solidFill>
                  <a:srgbClr val="0B2F43"/>
                </a:solidFill>
                <a:latin typeface="Arial"/>
                <a:ea typeface="Arial"/>
                <a:cs typeface="Arial"/>
                <a:sym typeface="Arial"/>
              </a:rPr>
              <a:t>Meet</a:t>
            </a:r>
            <a:r>
              <a:rPr lang="en-GB" sz="2667" dirty="0">
                <a:solidFill>
                  <a:srgbClr val="0B2F43"/>
                </a:solidFill>
                <a:latin typeface="Arial"/>
                <a:ea typeface="Arial"/>
                <a:cs typeface="Arial"/>
                <a:sym typeface="Arial"/>
              </a:rPr>
              <a:t> Every Month</a:t>
            </a:r>
            <a:endParaRPr sz="2667" dirty="0">
              <a:solidFill>
                <a:srgbClr val="0B2F43"/>
              </a:solidFill>
              <a:latin typeface="Arial"/>
              <a:ea typeface="Arial"/>
              <a:cs typeface="Arial"/>
              <a:sym typeface="Arial"/>
            </a:endParaRPr>
          </a:p>
          <a:p>
            <a:pPr marL="1219170" indent="-474121">
              <a:lnSpc>
                <a:spcPct val="100000"/>
              </a:lnSpc>
              <a:buClr>
                <a:srgbClr val="0B2F43"/>
              </a:buClr>
              <a:buSzPts val="2000"/>
              <a:buFont typeface="Arial"/>
              <a:buChar char="●"/>
            </a:pPr>
            <a:r>
              <a:rPr lang="en-GB" sz="2667" b="1" dirty="0">
                <a:solidFill>
                  <a:srgbClr val="0B2F43"/>
                </a:solidFill>
                <a:latin typeface="Arial"/>
                <a:ea typeface="Arial"/>
                <a:cs typeface="Arial"/>
                <a:sym typeface="Arial"/>
              </a:rPr>
              <a:t>Have </a:t>
            </a:r>
            <a:r>
              <a:rPr lang="en-GB" sz="2667" dirty="0">
                <a:solidFill>
                  <a:srgbClr val="0B2F43"/>
                </a:solidFill>
                <a:latin typeface="Arial"/>
                <a:ea typeface="Arial"/>
                <a:cs typeface="Arial"/>
                <a:sym typeface="Arial"/>
              </a:rPr>
              <a:t>own </a:t>
            </a:r>
            <a:r>
              <a:rPr lang="en-GB" sz="2667" b="1" dirty="0">
                <a:solidFill>
                  <a:srgbClr val="0B2F43"/>
                </a:solidFill>
                <a:latin typeface="Arial"/>
                <a:ea typeface="Arial"/>
                <a:cs typeface="Arial"/>
                <a:sym typeface="Arial"/>
              </a:rPr>
              <a:t>Bylaws</a:t>
            </a:r>
            <a:endParaRPr sz="2667" b="1" dirty="0">
              <a:solidFill>
                <a:srgbClr val="0B2F43"/>
              </a:solidFill>
              <a:latin typeface="Arial"/>
              <a:ea typeface="Arial"/>
              <a:cs typeface="Arial"/>
              <a:sym typeface="Arial"/>
            </a:endParaRPr>
          </a:p>
          <a:p>
            <a:pPr marL="1219170" indent="-474121">
              <a:lnSpc>
                <a:spcPct val="100000"/>
              </a:lnSpc>
              <a:buClr>
                <a:srgbClr val="0B2F43"/>
              </a:buClr>
              <a:buSzPts val="2000"/>
              <a:buFont typeface="Arial"/>
              <a:buChar char="●"/>
            </a:pPr>
            <a:r>
              <a:rPr lang="en-GB" sz="2667" b="1" dirty="0">
                <a:solidFill>
                  <a:srgbClr val="0B2F43"/>
                </a:solidFill>
                <a:latin typeface="Arial"/>
                <a:ea typeface="Arial"/>
                <a:cs typeface="Arial"/>
                <a:sym typeface="Arial"/>
              </a:rPr>
              <a:t>Plan </a:t>
            </a:r>
            <a:r>
              <a:rPr lang="en-GB" sz="2667" dirty="0">
                <a:solidFill>
                  <a:srgbClr val="0B2F43"/>
                </a:solidFill>
                <a:latin typeface="Arial"/>
                <a:ea typeface="Arial"/>
                <a:cs typeface="Arial"/>
                <a:sym typeface="Arial"/>
              </a:rPr>
              <a:t>to engage in Community Peacebuilding initiatives and addressing Justice and right Issues, </a:t>
            </a:r>
          </a:p>
          <a:p>
            <a:pPr marL="1219170" indent="-474121">
              <a:lnSpc>
                <a:spcPct val="100000"/>
              </a:lnSpc>
              <a:buClr>
                <a:srgbClr val="0B2F43"/>
              </a:buClr>
              <a:buSzPts val="2000"/>
              <a:buFont typeface="Arial"/>
              <a:buChar char="●"/>
            </a:pPr>
            <a:r>
              <a:rPr lang="en-US" sz="2667" dirty="0">
                <a:solidFill>
                  <a:srgbClr val="0B2F43"/>
                </a:solidFill>
                <a:latin typeface="Arial"/>
                <a:ea typeface="Arial"/>
                <a:cs typeface="Arial"/>
                <a:sym typeface="Arial"/>
              </a:rPr>
              <a:t>Provide </a:t>
            </a:r>
            <a:r>
              <a:rPr lang="en-US" sz="2667" b="1" dirty="0">
                <a:solidFill>
                  <a:srgbClr val="0B2F43"/>
                </a:solidFill>
                <a:latin typeface="Arial"/>
                <a:ea typeface="Arial"/>
                <a:cs typeface="Arial"/>
                <a:sym typeface="Arial"/>
              </a:rPr>
              <a:t>Need based Services </a:t>
            </a:r>
            <a:r>
              <a:rPr lang="en-US" sz="2667" dirty="0">
                <a:solidFill>
                  <a:srgbClr val="0B2F43"/>
                </a:solidFill>
                <a:latin typeface="Arial"/>
                <a:ea typeface="Arial"/>
                <a:cs typeface="Arial"/>
                <a:sym typeface="Arial"/>
              </a:rPr>
              <a:t>to members,</a:t>
            </a:r>
          </a:p>
          <a:p>
            <a:pPr marL="1219170" indent="-474121">
              <a:lnSpc>
                <a:spcPct val="100000"/>
              </a:lnSpc>
              <a:buClr>
                <a:srgbClr val="0B2F43"/>
              </a:buClr>
              <a:buSzPts val="2000"/>
              <a:buFont typeface="Arial"/>
              <a:buChar char="●"/>
            </a:pPr>
            <a:r>
              <a:rPr lang="en-US" sz="2667" b="1" dirty="0">
                <a:solidFill>
                  <a:srgbClr val="0B2F43"/>
                </a:solidFill>
                <a:latin typeface="Arial"/>
                <a:ea typeface="Arial"/>
                <a:cs typeface="Arial"/>
                <a:sym typeface="Arial"/>
              </a:rPr>
              <a:t>Plan and Engage </a:t>
            </a:r>
            <a:r>
              <a:rPr lang="en-US" sz="2667" dirty="0">
                <a:solidFill>
                  <a:srgbClr val="0B2F43"/>
                </a:solidFill>
                <a:latin typeface="Arial"/>
                <a:ea typeface="Arial"/>
                <a:cs typeface="Arial"/>
                <a:sym typeface="Arial"/>
              </a:rPr>
              <a:t>in Social Actions</a:t>
            </a:r>
          </a:p>
          <a:p>
            <a:pPr marL="1219170" indent="-474121">
              <a:lnSpc>
                <a:spcPct val="100000"/>
              </a:lnSpc>
              <a:buClr>
                <a:srgbClr val="0B2F43"/>
              </a:buClr>
              <a:buSzPts val="2000"/>
              <a:buFont typeface="Arial"/>
              <a:buChar char="●"/>
            </a:pPr>
            <a:r>
              <a:rPr lang="en-US" sz="2667" b="1" dirty="0">
                <a:solidFill>
                  <a:srgbClr val="0B2F43"/>
                </a:solidFill>
                <a:latin typeface="Arial"/>
                <a:ea typeface="Arial"/>
                <a:cs typeface="Arial"/>
                <a:sym typeface="Arial"/>
              </a:rPr>
              <a:t>Represent SHGs </a:t>
            </a:r>
            <a:r>
              <a:rPr lang="en-US" sz="2667" dirty="0">
                <a:solidFill>
                  <a:srgbClr val="0B2F43"/>
                </a:solidFill>
                <a:latin typeface="Arial"/>
                <a:ea typeface="Arial"/>
                <a:cs typeface="Arial"/>
                <a:sym typeface="Arial"/>
              </a:rPr>
              <a:t>in different platforms</a:t>
            </a:r>
          </a:p>
          <a:p>
            <a:pPr marL="1219170" indent="-474121">
              <a:lnSpc>
                <a:spcPct val="100000"/>
              </a:lnSpc>
              <a:buClr>
                <a:srgbClr val="0B2F43"/>
              </a:buClr>
              <a:buSzPts val="2000"/>
              <a:buFont typeface="Arial"/>
              <a:buChar char="●"/>
            </a:pPr>
            <a:endParaRPr sz="2667" dirty="0">
              <a:solidFill>
                <a:srgbClr val="0B2F43"/>
              </a:solidFill>
              <a:latin typeface="Arial"/>
              <a:ea typeface="Arial"/>
              <a:cs typeface="Arial"/>
              <a:sym typeface="Arial"/>
            </a:endParaRPr>
          </a:p>
          <a:p>
            <a:pPr marL="0" indent="0">
              <a:spcBef>
                <a:spcPts val="933"/>
              </a:spcBef>
              <a:buNone/>
            </a:pPr>
            <a:endParaRPr dirty="0">
              <a:solidFill>
                <a:srgbClr val="000000"/>
              </a:solidFill>
              <a:latin typeface="Arial"/>
              <a:ea typeface="Arial"/>
              <a:cs typeface="Arial"/>
              <a:sym typeface="Arial"/>
            </a:endParaRPr>
          </a:p>
          <a:p>
            <a:pPr marL="1219170" indent="0">
              <a:spcBef>
                <a:spcPts val="933"/>
              </a:spcBef>
              <a:buNone/>
            </a:pPr>
            <a:endParaRPr dirty="0">
              <a:solidFill>
                <a:srgbClr val="000000"/>
              </a:solidFill>
              <a:latin typeface="Arial"/>
              <a:ea typeface="Arial"/>
              <a:cs typeface="Arial"/>
              <a:sym typeface="Arial"/>
            </a:endParaRPr>
          </a:p>
          <a:p>
            <a:pPr marL="1828754" indent="0">
              <a:lnSpc>
                <a:spcPct val="100000"/>
              </a:lnSpc>
              <a:buNone/>
            </a:pPr>
            <a:endParaRPr dirty="0">
              <a:solidFill>
                <a:srgbClr val="000000"/>
              </a:solidFill>
              <a:latin typeface="Arial"/>
              <a:ea typeface="Arial"/>
              <a:cs typeface="Arial"/>
              <a:sym typeface="Arial"/>
            </a:endParaRPr>
          </a:p>
          <a:p>
            <a:pPr marL="0" indent="0">
              <a:lnSpc>
                <a:spcPct val="100000"/>
              </a:lnSpc>
              <a:buNone/>
            </a:pPr>
            <a:endParaRPr sz="2667" dirty="0">
              <a:solidFill>
                <a:srgbClr val="0B2F43"/>
              </a:solidFill>
              <a:latin typeface="Arial"/>
              <a:ea typeface="Arial"/>
              <a:cs typeface="Arial"/>
              <a:sym typeface="Arial"/>
            </a:endParaRPr>
          </a:p>
        </p:txBody>
      </p:sp>
      <p:sp>
        <p:nvSpPr>
          <p:cNvPr id="73" name="Google Shape;73;p14"/>
          <p:cNvSpPr txBox="1">
            <a:spLocks noGrp="1"/>
          </p:cNvSpPr>
          <p:nvPr>
            <p:ph type="title"/>
          </p:nvPr>
        </p:nvSpPr>
        <p:spPr>
          <a:xfrm>
            <a:off x="415600" y="148867"/>
            <a:ext cx="11360800" cy="763600"/>
          </a:xfrm>
          <a:prstGeom prst="rect">
            <a:avLst/>
          </a:prstGeom>
        </p:spPr>
        <p:txBody>
          <a:bodyPr spcFirstLastPara="1" wrap="square" lIns="121900" tIns="121900" rIns="121900" bIns="121900" anchor="t" anchorCtr="0">
            <a:noAutofit/>
          </a:bodyPr>
          <a:lstStyle/>
          <a:p>
            <a:r>
              <a:rPr lang="en-GB" dirty="0"/>
              <a:t>UNDERSTANDING  FLAs </a:t>
            </a:r>
            <a:r>
              <a:rPr lang="en-GB" sz="2933" b="0" dirty="0"/>
              <a:t>(WHAT,</a:t>
            </a:r>
            <a:r>
              <a:rPr lang="en-GB" sz="2933" dirty="0"/>
              <a:t> WHY and HOW</a:t>
            </a:r>
            <a:r>
              <a:rPr lang="en-GB" sz="2933" b="0" dirty="0"/>
              <a:t> )</a:t>
            </a:r>
            <a:endParaRPr sz="2933" b="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body" idx="1"/>
          </p:nvPr>
        </p:nvSpPr>
        <p:spPr>
          <a:xfrm>
            <a:off x="415600" y="1252791"/>
            <a:ext cx="9399200" cy="5368556"/>
          </a:xfrm>
          <a:prstGeom prst="rect">
            <a:avLst/>
          </a:prstGeom>
        </p:spPr>
        <p:txBody>
          <a:bodyPr spcFirstLastPara="1" wrap="square" lIns="121900" tIns="121900" rIns="121900" bIns="121900" anchor="t" anchorCtr="0">
            <a:noAutofit/>
          </a:bodyPr>
          <a:lstStyle/>
          <a:p>
            <a:pPr marL="135463" indent="0">
              <a:lnSpc>
                <a:spcPct val="100000"/>
              </a:lnSpc>
              <a:buClr>
                <a:srgbClr val="0B2F43"/>
              </a:buClr>
              <a:buSzPts val="2000"/>
              <a:buNone/>
            </a:pPr>
            <a:r>
              <a:rPr lang="en-GB" sz="2667" b="1" dirty="0">
                <a:solidFill>
                  <a:schemeClr val="tx1"/>
                </a:solidFill>
                <a:latin typeface="Arial"/>
                <a:ea typeface="Arial"/>
                <a:cs typeface="Arial"/>
                <a:sym typeface="Arial"/>
              </a:rPr>
              <a:t>WHAT </a:t>
            </a:r>
            <a:r>
              <a:rPr lang="en-GB" sz="2667" dirty="0">
                <a:solidFill>
                  <a:schemeClr val="tx1"/>
                </a:solidFill>
                <a:latin typeface="Arial"/>
                <a:ea typeface="Arial"/>
                <a:cs typeface="Arial"/>
                <a:sym typeface="Arial"/>
              </a:rPr>
              <a:t>have we achieved So far with FLAs?</a:t>
            </a:r>
            <a:endParaRPr sz="1067" b="1" dirty="0">
              <a:solidFill>
                <a:schemeClr val="tx1"/>
              </a:solidFill>
              <a:latin typeface="Arial"/>
              <a:ea typeface="Arial"/>
              <a:cs typeface="Arial"/>
              <a:sym typeface="Arial"/>
            </a:endParaRPr>
          </a:p>
          <a:p>
            <a:pPr marL="1219170" indent="-474121">
              <a:lnSpc>
                <a:spcPct val="100000"/>
              </a:lnSpc>
              <a:buClr>
                <a:srgbClr val="0B2F43"/>
              </a:buClr>
              <a:buSzPts val="2000"/>
              <a:buFont typeface="Arial"/>
              <a:buChar char="●"/>
            </a:pPr>
            <a:r>
              <a:rPr lang="en-GB" sz="2400" dirty="0">
                <a:solidFill>
                  <a:schemeClr val="tx1"/>
                </a:solidFill>
                <a:latin typeface="Arial"/>
                <a:ea typeface="Arial"/>
                <a:cs typeface="Arial"/>
                <a:sym typeface="Arial"/>
              </a:rPr>
              <a:t>Lobbied </a:t>
            </a:r>
            <a:r>
              <a:rPr lang="en-GB" sz="2400" b="1" dirty="0">
                <a:solidFill>
                  <a:schemeClr val="tx1"/>
                </a:solidFill>
                <a:latin typeface="Arial"/>
                <a:ea typeface="Arial"/>
                <a:cs typeface="Arial"/>
                <a:sym typeface="Arial"/>
              </a:rPr>
              <a:t>and engaged in </a:t>
            </a:r>
            <a:r>
              <a:rPr lang="en-GB" sz="2400" dirty="0">
                <a:solidFill>
                  <a:schemeClr val="tx1"/>
                </a:solidFill>
                <a:latin typeface="Arial"/>
                <a:ea typeface="Arial"/>
                <a:cs typeface="Arial"/>
                <a:sym typeface="Arial"/>
              </a:rPr>
              <a:t>advocacy work to achieve </a:t>
            </a:r>
            <a:r>
              <a:rPr lang="en-GB" sz="2400" b="1" dirty="0">
                <a:solidFill>
                  <a:schemeClr val="tx1"/>
                </a:solidFill>
                <a:latin typeface="Arial"/>
                <a:ea typeface="Arial"/>
                <a:cs typeface="Arial"/>
                <a:sym typeface="Arial"/>
              </a:rPr>
              <a:t>Independent legalisation </a:t>
            </a:r>
            <a:r>
              <a:rPr lang="en-GB" sz="2400" dirty="0">
                <a:solidFill>
                  <a:schemeClr val="tx1"/>
                </a:solidFill>
                <a:latin typeface="Arial"/>
                <a:ea typeface="Arial"/>
                <a:cs typeface="Arial"/>
                <a:sym typeface="Arial"/>
              </a:rPr>
              <a:t>of SHGs in the Oromia Region of Ethiopia. Scaling legalisation to other regions is in progress</a:t>
            </a:r>
          </a:p>
          <a:p>
            <a:pPr marL="1219170" indent="-474121">
              <a:lnSpc>
                <a:spcPct val="100000"/>
              </a:lnSpc>
              <a:buClr>
                <a:srgbClr val="0B2F43"/>
              </a:buClr>
              <a:buSzPts val="2000"/>
              <a:buFont typeface="Arial"/>
              <a:buChar char="●"/>
            </a:pPr>
            <a:r>
              <a:rPr lang="en-GB" sz="2400" b="1" dirty="0">
                <a:solidFill>
                  <a:schemeClr val="tx1"/>
                </a:solidFill>
                <a:latin typeface="Arial"/>
                <a:ea typeface="Arial"/>
                <a:cs typeface="Arial"/>
                <a:sym typeface="Arial"/>
              </a:rPr>
              <a:t>Linked SHGs with MFI </a:t>
            </a:r>
            <a:r>
              <a:rPr lang="en-GB" sz="2400" dirty="0">
                <a:solidFill>
                  <a:schemeClr val="tx1"/>
                </a:solidFill>
                <a:latin typeface="Arial"/>
                <a:ea typeface="Arial"/>
                <a:cs typeface="Arial"/>
                <a:sym typeface="Arial"/>
              </a:rPr>
              <a:t>and able to access over 10 million Ethiopian Birr loan </a:t>
            </a:r>
          </a:p>
          <a:p>
            <a:pPr marL="1219170" indent="-474121">
              <a:lnSpc>
                <a:spcPct val="100000"/>
              </a:lnSpc>
              <a:buClr>
                <a:srgbClr val="0B2F43"/>
              </a:buClr>
              <a:buSzPts val="2000"/>
              <a:buFont typeface="Arial"/>
              <a:buChar char="●"/>
            </a:pPr>
            <a:r>
              <a:rPr lang="en-GB" sz="2400" dirty="0">
                <a:solidFill>
                  <a:schemeClr val="tx1"/>
                </a:solidFill>
                <a:latin typeface="Arial"/>
                <a:ea typeface="Arial"/>
                <a:cs typeface="Arial"/>
                <a:sym typeface="Arial"/>
              </a:rPr>
              <a:t>Supported </a:t>
            </a:r>
            <a:r>
              <a:rPr lang="en-GB" sz="2400" b="1" dirty="0">
                <a:solidFill>
                  <a:schemeClr val="tx1"/>
                </a:solidFill>
                <a:latin typeface="Arial"/>
                <a:ea typeface="Arial"/>
                <a:cs typeface="Arial"/>
                <a:sym typeface="Arial"/>
              </a:rPr>
              <a:t>Cost benefit Analysis Research on SHGs </a:t>
            </a:r>
            <a:r>
              <a:rPr lang="en-GB" sz="2400" dirty="0">
                <a:solidFill>
                  <a:schemeClr val="tx1"/>
                </a:solidFill>
                <a:latin typeface="Arial"/>
                <a:ea typeface="Arial"/>
                <a:cs typeface="Arial"/>
                <a:sym typeface="Arial"/>
              </a:rPr>
              <a:t>that shows for every </a:t>
            </a:r>
            <a:r>
              <a:rPr lang="en-GB" sz="2400" b="1" dirty="0">
                <a:solidFill>
                  <a:schemeClr val="tx1"/>
                </a:solidFill>
                <a:latin typeface="Arial"/>
                <a:ea typeface="Arial"/>
                <a:cs typeface="Arial"/>
                <a:sym typeface="Arial"/>
              </a:rPr>
              <a:t>£1 spent</a:t>
            </a:r>
            <a:r>
              <a:rPr lang="en-GB" sz="2400" dirty="0">
                <a:solidFill>
                  <a:schemeClr val="tx1"/>
                </a:solidFill>
                <a:latin typeface="Arial"/>
                <a:ea typeface="Arial"/>
                <a:cs typeface="Arial"/>
                <a:sym typeface="Arial"/>
              </a:rPr>
              <a:t>, the return is as much as </a:t>
            </a:r>
            <a:r>
              <a:rPr lang="en-US" sz="2400" b="1" dirty="0">
                <a:solidFill>
                  <a:schemeClr val="tx1"/>
                </a:solidFill>
                <a:latin typeface="Arial"/>
                <a:ea typeface="Arial"/>
                <a:cs typeface="Arial"/>
              </a:rPr>
              <a:t>£173.</a:t>
            </a:r>
          </a:p>
          <a:p>
            <a:pPr marL="1219170" indent="-474121">
              <a:lnSpc>
                <a:spcPct val="100000"/>
              </a:lnSpc>
              <a:buClr>
                <a:srgbClr val="0B2F43"/>
              </a:buClr>
              <a:buSzPts val="2000"/>
              <a:buFont typeface="Arial"/>
              <a:buChar char="●"/>
            </a:pPr>
            <a:r>
              <a:rPr lang="en-US" sz="2400" b="1" dirty="0">
                <a:solidFill>
                  <a:schemeClr val="tx1"/>
                </a:solidFill>
                <a:latin typeface="Arial"/>
                <a:ea typeface="Arial"/>
                <a:cs typeface="Arial"/>
              </a:rPr>
              <a:t>Mobilized</a:t>
            </a:r>
            <a:r>
              <a:rPr lang="en-US" sz="2400" dirty="0">
                <a:solidFill>
                  <a:schemeClr val="tx1"/>
                </a:solidFill>
                <a:latin typeface="Arial"/>
                <a:ea typeface="Arial"/>
                <a:cs typeface="Arial"/>
              </a:rPr>
              <a:t> SHGs for social action: planted over 200k tree seedlings, secured plot of land from government,</a:t>
            </a:r>
          </a:p>
          <a:p>
            <a:pPr marL="1219170" indent="-474121">
              <a:lnSpc>
                <a:spcPct val="100000"/>
              </a:lnSpc>
              <a:buClr>
                <a:srgbClr val="0B2F43"/>
              </a:buClr>
              <a:buSzPts val="2000"/>
              <a:buFont typeface="Arial"/>
              <a:buChar char="●"/>
            </a:pPr>
            <a:r>
              <a:rPr lang="en-US" sz="2400" b="1" dirty="0">
                <a:solidFill>
                  <a:schemeClr val="tx1"/>
                </a:solidFill>
                <a:latin typeface="Arial"/>
                <a:ea typeface="Arial"/>
                <a:cs typeface="Arial"/>
              </a:rPr>
              <a:t>Supported</a:t>
            </a:r>
            <a:r>
              <a:rPr lang="en-US" sz="2400" dirty="0">
                <a:solidFill>
                  <a:schemeClr val="tx1"/>
                </a:solidFill>
                <a:latin typeface="Arial"/>
                <a:ea typeface="Arial"/>
                <a:cs typeface="Arial"/>
              </a:rPr>
              <a:t> the development of over </a:t>
            </a:r>
            <a:r>
              <a:rPr lang="en-US" sz="2400" b="1" dirty="0">
                <a:solidFill>
                  <a:schemeClr val="tx1"/>
                </a:solidFill>
                <a:latin typeface="Arial"/>
                <a:ea typeface="Arial"/>
                <a:cs typeface="Arial"/>
              </a:rPr>
              <a:t>100 CLAs  and </a:t>
            </a:r>
            <a:r>
              <a:rPr lang="en-US" sz="2400" dirty="0">
                <a:solidFill>
                  <a:schemeClr val="tx1"/>
                </a:solidFill>
                <a:latin typeface="Arial"/>
                <a:ea typeface="Arial"/>
                <a:cs typeface="Arial"/>
              </a:rPr>
              <a:t>establishment of </a:t>
            </a:r>
            <a:r>
              <a:rPr lang="en-US" sz="2400" b="1" dirty="0">
                <a:solidFill>
                  <a:schemeClr val="tx1"/>
                </a:solidFill>
                <a:latin typeface="Arial"/>
                <a:ea typeface="Arial"/>
                <a:cs typeface="Arial"/>
              </a:rPr>
              <a:t>thousands of </a:t>
            </a:r>
            <a:r>
              <a:rPr lang="en-US" sz="2400" dirty="0">
                <a:solidFill>
                  <a:schemeClr val="tx1"/>
                </a:solidFill>
                <a:latin typeface="Arial"/>
                <a:ea typeface="Arial"/>
                <a:cs typeface="Arial"/>
              </a:rPr>
              <a:t>SHGs in other regions</a:t>
            </a:r>
          </a:p>
        </p:txBody>
      </p:sp>
      <p:sp>
        <p:nvSpPr>
          <p:cNvPr id="67" name="Google Shape;67;p13"/>
          <p:cNvSpPr txBox="1">
            <a:spLocks noGrp="1"/>
          </p:cNvSpPr>
          <p:nvPr>
            <p:ph type="title"/>
          </p:nvPr>
        </p:nvSpPr>
        <p:spPr>
          <a:xfrm>
            <a:off x="415600" y="148867"/>
            <a:ext cx="11360800" cy="763600"/>
          </a:xfrm>
          <a:prstGeom prst="rect">
            <a:avLst/>
          </a:prstGeom>
        </p:spPr>
        <p:txBody>
          <a:bodyPr spcFirstLastPara="1" wrap="square" lIns="121900" tIns="121900" rIns="121900" bIns="121900" anchor="t" anchorCtr="0">
            <a:noAutofit/>
          </a:bodyPr>
          <a:lstStyle/>
          <a:p>
            <a:r>
              <a:rPr lang="en-GB" dirty="0"/>
              <a:t>IMPACT: FLAs </a:t>
            </a:r>
            <a:r>
              <a:rPr lang="en-GB" sz="2933" b="0" dirty="0"/>
              <a:t>(WHAT,</a:t>
            </a:r>
            <a:r>
              <a:rPr lang="en-GB" sz="2933" dirty="0"/>
              <a:t> WHY and HOW</a:t>
            </a:r>
            <a:r>
              <a:rPr lang="en-GB" sz="2933" b="0" dirty="0"/>
              <a:t> )</a:t>
            </a:r>
            <a:endParaRPr sz="2933" b="0" dirty="0"/>
          </a:p>
        </p:txBody>
      </p:sp>
    </p:spTree>
    <p:extLst>
      <p:ext uri="{BB962C8B-B14F-4D97-AF65-F5344CB8AC3E}">
        <p14:creationId xmlns:p14="http://schemas.microsoft.com/office/powerpoint/2010/main" val="112387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body" idx="1"/>
          </p:nvPr>
        </p:nvSpPr>
        <p:spPr>
          <a:xfrm>
            <a:off x="415600" y="1252791"/>
            <a:ext cx="9399200" cy="5368556"/>
          </a:xfrm>
          <a:prstGeom prst="rect">
            <a:avLst/>
          </a:prstGeom>
        </p:spPr>
        <p:txBody>
          <a:bodyPr spcFirstLastPara="1" wrap="square" lIns="121900" tIns="121900" rIns="121900" bIns="121900" anchor="t" anchorCtr="0">
            <a:noAutofit/>
          </a:bodyPr>
          <a:lstStyle/>
          <a:p>
            <a:pPr marL="135463" indent="0">
              <a:lnSpc>
                <a:spcPct val="100000"/>
              </a:lnSpc>
              <a:buClr>
                <a:srgbClr val="0B2F43"/>
              </a:buClr>
              <a:buSzPts val="2000"/>
              <a:buNone/>
            </a:pPr>
            <a:r>
              <a:rPr lang="en-GB" sz="2667" b="1" dirty="0">
                <a:solidFill>
                  <a:schemeClr val="tx1"/>
                </a:solidFill>
                <a:latin typeface="Arial"/>
                <a:ea typeface="Arial"/>
                <a:cs typeface="Arial"/>
                <a:sym typeface="Arial"/>
              </a:rPr>
              <a:t>WHAT </a:t>
            </a:r>
            <a:r>
              <a:rPr lang="en-GB" sz="2667" dirty="0">
                <a:solidFill>
                  <a:schemeClr val="tx1"/>
                </a:solidFill>
                <a:latin typeface="Arial"/>
                <a:ea typeface="Arial"/>
                <a:cs typeface="Arial"/>
                <a:sym typeface="Arial"/>
              </a:rPr>
              <a:t>have we achieved So far with FLAs?</a:t>
            </a:r>
            <a:endParaRPr sz="2667" dirty="0">
              <a:solidFill>
                <a:schemeClr val="tx1"/>
              </a:solidFill>
              <a:latin typeface="Arial"/>
              <a:ea typeface="Arial"/>
              <a:cs typeface="Arial"/>
              <a:sym typeface="Arial"/>
            </a:endParaRPr>
          </a:p>
          <a:p>
            <a:pPr marL="1219170" indent="0">
              <a:lnSpc>
                <a:spcPct val="100000"/>
              </a:lnSpc>
              <a:buNone/>
            </a:pPr>
            <a:endParaRPr sz="1067" b="1" dirty="0">
              <a:solidFill>
                <a:schemeClr val="tx1"/>
              </a:solidFill>
              <a:latin typeface="Arial"/>
              <a:ea typeface="Arial"/>
              <a:cs typeface="Arial"/>
              <a:sym typeface="Arial"/>
            </a:endParaRPr>
          </a:p>
          <a:p>
            <a:pPr marL="1219170" indent="-474121">
              <a:lnSpc>
                <a:spcPct val="100000"/>
              </a:lnSpc>
              <a:buClr>
                <a:srgbClr val="0B2F43"/>
              </a:buClr>
              <a:buSzPts val="2000"/>
              <a:buFont typeface="Arial"/>
              <a:buChar char="●"/>
            </a:pPr>
            <a:r>
              <a:rPr lang="en-GB" sz="2400" b="1" dirty="0">
                <a:solidFill>
                  <a:schemeClr val="tx1"/>
                </a:solidFill>
                <a:latin typeface="Arial"/>
                <a:ea typeface="Arial"/>
                <a:cs typeface="Arial"/>
                <a:sym typeface="Arial"/>
              </a:rPr>
              <a:t>Become</a:t>
            </a:r>
            <a:r>
              <a:rPr lang="en-GB" sz="2400" dirty="0">
                <a:solidFill>
                  <a:schemeClr val="tx1"/>
                </a:solidFill>
                <a:latin typeface="Arial"/>
                <a:ea typeface="Arial"/>
                <a:cs typeface="Arial"/>
                <a:sym typeface="Arial"/>
              </a:rPr>
              <a:t> champions </a:t>
            </a:r>
            <a:r>
              <a:rPr lang="en-GB" sz="2400" b="1" dirty="0">
                <a:solidFill>
                  <a:schemeClr val="tx1"/>
                </a:solidFill>
                <a:latin typeface="Arial"/>
                <a:ea typeface="Arial"/>
                <a:cs typeface="Arial"/>
                <a:sym typeface="Arial"/>
              </a:rPr>
              <a:t>on diversity and Inclusion</a:t>
            </a:r>
            <a:r>
              <a:rPr lang="en-GB" sz="2400" dirty="0">
                <a:solidFill>
                  <a:schemeClr val="tx1"/>
                </a:solidFill>
                <a:latin typeface="Arial"/>
                <a:ea typeface="Arial"/>
                <a:cs typeface="Arial"/>
                <a:sym typeface="Arial"/>
              </a:rPr>
              <a:t>: People with Disability, Elderly People and Minorities</a:t>
            </a:r>
          </a:p>
          <a:p>
            <a:pPr marL="1219170" indent="-474121">
              <a:lnSpc>
                <a:spcPct val="100000"/>
              </a:lnSpc>
              <a:buClr>
                <a:srgbClr val="0B2F43"/>
              </a:buClr>
              <a:buSzPts val="2000"/>
              <a:buFont typeface="Arial"/>
              <a:buChar char="●"/>
            </a:pPr>
            <a:r>
              <a:rPr lang="en-GB" sz="2400" b="1" dirty="0">
                <a:solidFill>
                  <a:schemeClr val="tx1"/>
                </a:solidFill>
                <a:latin typeface="Arial"/>
                <a:ea typeface="Arial"/>
                <a:cs typeface="Arial"/>
                <a:sym typeface="Arial"/>
              </a:rPr>
              <a:t>Pioneered</a:t>
            </a:r>
            <a:r>
              <a:rPr lang="en-GB" sz="2400" dirty="0">
                <a:solidFill>
                  <a:schemeClr val="tx1"/>
                </a:solidFill>
                <a:latin typeface="Arial"/>
                <a:ea typeface="Arial"/>
                <a:cs typeface="Arial"/>
                <a:sym typeface="Arial"/>
              </a:rPr>
              <a:t> the setting up of SHGs for Children. ‘ 5 Children SHGs established: For talent sharing, promotion of saving habits, etc. and has </a:t>
            </a:r>
            <a:r>
              <a:rPr lang="en-GB" sz="2400" b="1" dirty="0">
                <a:solidFill>
                  <a:schemeClr val="tx1"/>
                </a:solidFill>
                <a:latin typeface="Arial"/>
                <a:ea typeface="Arial"/>
                <a:cs typeface="Arial"/>
                <a:sym typeface="Arial"/>
              </a:rPr>
              <a:t>Generational Impact</a:t>
            </a:r>
            <a:r>
              <a:rPr lang="en-GB" sz="2400" dirty="0">
                <a:solidFill>
                  <a:schemeClr val="tx1"/>
                </a:solidFill>
                <a:latin typeface="Arial"/>
                <a:ea typeface="Arial"/>
                <a:cs typeface="Arial"/>
                <a:sym typeface="Arial"/>
              </a:rPr>
              <a:t> </a:t>
            </a:r>
          </a:p>
          <a:p>
            <a:pPr marL="1219170" indent="-474121">
              <a:lnSpc>
                <a:spcPct val="100000"/>
              </a:lnSpc>
              <a:buClr>
                <a:srgbClr val="0B2F43"/>
              </a:buClr>
              <a:buSzPts val="2000"/>
              <a:buFont typeface="Arial"/>
              <a:buChar char="●"/>
            </a:pPr>
            <a:r>
              <a:rPr lang="en-GB" sz="2400" b="1" dirty="0">
                <a:solidFill>
                  <a:schemeClr val="tx1"/>
                </a:solidFill>
                <a:latin typeface="Arial"/>
                <a:ea typeface="Arial"/>
                <a:cs typeface="Arial"/>
                <a:sym typeface="Arial"/>
              </a:rPr>
              <a:t>Led Complementary Digital Currency </a:t>
            </a:r>
            <a:r>
              <a:rPr lang="en-GB" sz="2400" dirty="0">
                <a:solidFill>
                  <a:schemeClr val="tx1"/>
                </a:solidFill>
                <a:latin typeface="Arial"/>
                <a:ea typeface="Arial"/>
                <a:cs typeface="Arial"/>
                <a:sym typeface="Arial"/>
              </a:rPr>
              <a:t>to coping up with impacts of Covid-19</a:t>
            </a:r>
          </a:p>
          <a:p>
            <a:pPr marL="1219170" indent="-474121">
              <a:lnSpc>
                <a:spcPct val="100000"/>
              </a:lnSpc>
              <a:buClr>
                <a:srgbClr val="0B2F43"/>
              </a:buClr>
              <a:buSzPts val="2000"/>
              <a:buFont typeface="Arial"/>
              <a:buChar char="●"/>
            </a:pPr>
            <a:r>
              <a:rPr lang="en-GB" sz="2400" b="1" dirty="0">
                <a:solidFill>
                  <a:schemeClr val="tx1"/>
                </a:solidFill>
                <a:latin typeface="Arial"/>
                <a:ea typeface="Arial"/>
                <a:cs typeface="Arial"/>
                <a:sym typeface="Arial"/>
              </a:rPr>
              <a:t>Facilitated SHG data </a:t>
            </a:r>
            <a:r>
              <a:rPr lang="en-GB" sz="2400" dirty="0">
                <a:solidFill>
                  <a:schemeClr val="tx1"/>
                </a:solidFill>
                <a:latin typeface="Arial"/>
                <a:ea typeface="Arial"/>
                <a:cs typeface="Arial"/>
                <a:sym typeface="Arial"/>
              </a:rPr>
              <a:t>management System</a:t>
            </a:r>
          </a:p>
          <a:p>
            <a:pPr marL="1219170" indent="-474121">
              <a:lnSpc>
                <a:spcPct val="100000"/>
              </a:lnSpc>
              <a:buClr>
                <a:srgbClr val="0B2F43"/>
              </a:buClr>
              <a:buSzPts val="2000"/>
              <a:buFont typeface="Arial"/>
              <a:buChar char="●"/>
            </a:pPr>
            <a:r>
              <a:rPr lang="en-GB" sz="2400" dirty="0">
                <a:solidFill>
                  <a:schemeClr val="tx1"/>
                </a:solidFill>
                <a:latin typeface="Arial"/>
                <a:ea typeface="Arial"/>
                <a:cs typeface="Arial"/>
                <a:sym typeface="Arial"/>
              </a:rPr>
              <a:t>Mobilised </a:t>
            </a:r>
            <a:r>
              <a:rPr lang="en-GB" sz="2400" b="1" dirty="0">
                <a:solidFill>
                  <a:schemeClr val="tx1"/>
                </a:solidFill>
                <a:latin typeface="Arial"/>
                <a:ea typeface="Arial"/>
                <a:cs typeface="Arial"/>
                <a:sym typeface="Arial"/>
              </a:rPr>
              <a:t>SHGs </a:t>
            </a:r>
            <a:r>
              <a:rPr lang="en-GB" sz="2400" dirty="0">
                <a:solidFill>
                  <a:schemeClr val="tx1"/>
                </a:solidFill>
                <a:latin typeface="Arial"/>
                <a:ea typeface="Arial"/>
                <a:cs typeface="Arial"/>
                <a:sym typeface="Arial"/>
              </a:rPr>
              <a:t>to provide material and financial support to disaster affected and displaced communities, </a:t>
            </a:r>
          </a:p>
          <a:p>
            <a:pPr marL="1219170" indent="-474121">
              <a:lnSpc>
                <a:spcPct val="100000"/>
              </a:lnSpc>
              <a:buClr>
                <a:srgbClr val="0B2F43"/>
              </a:buClr>
              <a:buSzPts val="2000"/>
              <a:buFont typeface="Arial"/>
              <a:buChar char="●"/>
            </a:pPr>
            <a:r>
              <a:rPr lang="en-GB" sz="2400" b="1" dirty="0">
                <a:solidFill>
                  <a:schemeClr val="tx1"/>
                </a:solidFill>
                <a:latin typeface="Arial"/>
                <a:ea typeface="Arial"/>
                <a:cs typeface="Arial"/>
                <a:sym typeface="Arial"/>
              </a:rPr>
              <a:t>Supported </a:t>
            </a:r>
            <a:r>
              <a:rPr lang="en-GB" sz="2400" dirty="0">
                <a:solidFill>
                  <a:schemeClr val="tx1"/>
                </a:solidFill>
                <a:latin typeface="Arial"/>
                <a:ea typeface="Arial"/>
                <a:cs typeface="Arial"/>
                <a:sym typeface="Arial"/>
              </a:rPr>
              <a:t>public initiatives and bought bonds</a:t>
            </a:r>
            <a:endParaRPr lang="en-US" sz="2400" dirty="0">
              <a:solidFill>
                <a:schemeClr val="tx1"/>
              </a:solidFill>
              <a:latin typeface="Arial"/>
              <a:ea typeface="Arial"/>
              <a:cs typeface="Arial"/>
            </a:endParaRPr>
          </a:p>
        </p:txBody>
      </p:sp>
      <p:sp>
        <p:nvSpPr>
          <p:cNvPr id="67" name="Google Shape;67;p13"/>
          <p:cNvSpPr txBox="1">
            <a:spLocks noGrp="1"/>
          </p:cNvSpPr>
          <p:nvPr>
            <p:ph type="title"/>
          </p:nvPr>
        </p:nvSpPr>
        <p:spPr>
          <a:xfrm>
            <a:off x="415600" y="148867"/>
            <a:ext cx="11360800" cy="763600"/>
          </a:xfrm>
          <a:prstGeom prst="rect">
            <a:avLst/>
          </a:prstGeom>
        </p:spPr>
        <p:txBody>
          <a:bodyPr spcFirstLastPara="1" wrap="square" lIns="121900" tIns="121900" rIns="121900" bIns="121900" anchor="t" anchorCtr="0">
            <a:noAutofit/>
          </a:bodyPr>
          <a:lstStyle/>
          <a:p>
            <a:r>
              <a:rPr lang="en-GB" dirty="0"/>
              <a:t>IMPACT: FLAs </a:t>
            </a:r>
            <a:r>
              <a:rPr lang="en-GB" sz="2933" b="0" dirty="0"/>
              <a:t>(WHAT,</a:t>
            </a:r>
            <a:r>
              <a:rPr lang="en-GB" sz="2933" dirty="0"/>
              <a:t> WHY and HOW</a:t>
            </a:r>
            <a:r>
              <a:rPr lang="en-GB" sz="2933" b="0" dirty="0"/>
              <a:t> )</a:t>
            </a:r>
            <a:endParaRPr sz="2933" b="0" dirty="0"/>
          </a:p>
        </p:txBody>
      </p:sp>
    </p:spTree>
    <p:extLst>
      <p:ext uri="{BB962C8B-B14F-4D97-AF65-F5344CB8AC3E}">
        <p14:creationId xmlns:p14="http://schemas.microsoft.com/office/powerpoint/2010/main" val="327437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2" name="Picture 1"/>
          <p:cNvPicPr>
            <a:picLocks noChangeAspect="1"/>
          </p:cNvPicPr>
          <p:nvPr/>
        </p:nvPicPr>
        <p:blipFill rotWithShape="1">
          <a:blip r:embed="rId3"/>
          <a:srcRect b="16161"/>
          <a:stretch/>
        </p:blipFill>
        <p:spPr>
          <a:xfrm>
            <a:off x="4337979" y="650024"/>
            <a:ext cx="3238500" cy="13522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78D07294-FD09-42B2-BB40-05D0F5DA7B7A}"/>
              </a:ext>
            </a:extLst>
          </p:cNvPr>
          <p:cNvSpPr txBox="1">
            <a:spLocks/>
          </p:cNvSpPr>
          <p:nvPr/>
        </p:nvSpPr>
        <p:spPr>
          <a:xfrm>
            <a:off x="1702434" y="570485"/>
            <a:ext cx="9016366" cy="83338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dirty="0"/>
              <a:t>Discussion</a:t>
            </a:r>
          </a:p>
          <a:p>
            <a:pPr algn="l"/>
            <a:endParaRPr lang="en-US" sz="3600" dirty="0"/>
          </a:p>
        </p:txBody>
      </p:sp>
      <p:sp>
        <p:nvSpPr>
          <p:cNvPr id="5" name="Content Placeholder 4">
            <a:extLst>
              <a:ext uri="{FF2B5EF4-FFF2-40B4-BE49-F238E27FC236}">
                <a16:creationId xmlns:a16="http://schemas.microsoft.com/office/drawing/2014/main" id="{F0F0AF09-8AF4-0549-894D-993F2B3977D6}"/>
              </a:ext>
            </a:extLst>
          </p:cNvPr>
          <p:cNvSpPr>
            <a:spLocks noGrp="1"/>
          </p:cNvSpPr>
          <p:nvPr>
            <p:ph idx="1"/>
          </p:nvPr>
        </p:nvSpPr>
        <p:spPr>
          <a:xfrm>
            <a:off x="1702433" y="1532604"/>
            <a:ext cx="9851279" cy="4987258"/>
          </a:xfrm>
        </p:spPr>
        <p:txBody>
          <a:bodyPr>
            <a:normAutofit/>
          </a:bodyPr>
          <a:lstStyle/>
          <a:p>
            <a:r>
              <a:rPr lang="en-US" dirty="0"/>
              <a:t>What stood out to you?</a:t>
            </a:r>
          </a:p>
          <a:p>
            <a:r>
              <a:rPr lang="en-US" dirty="0"/>
              <a:t>Does your organisation cluster or federate groups? Why? Why not?</a:t>
            </a:r>
          </a:p>
          <a:p>
            <a:r>
              <a:rPr lang="en-US" dirty="0"/>
              <a:t>What is relevant to your organisation from these presentations?</a:t>
            </a:r>
          </a:p>
          <a:p>
            <a:r>
              <a:rPr lang="en-US" dirty="0"/>
              <a:t>What do you want to learn more about?</a:t>
            </a:r>
          </a:p>
        </p:txBody>
      </p:sp>
      <p:grpSp>
        <p:nvGrpSpPr>
          <p:cNvPr id="10" name="Group 9">
            <a:extLst>
              <a:ext uri="{FF2B5EF4-FFF2-40B4-BE49-F238E27FC236}">
                <a16:creationId xmlns:a16="http://schemas.microsoft.com/office/drawing/2014/main" id="{5DA82F6A-9307-48B6-AEE0-C9F7D9B8EBA5}"/>
              </a:ext>
            </a:extLst>
          </p:cNvPr>
          <p:cNvGrpSpPr/>
          <p:nvPr/>
        </p:nvGrpSpPr>
        <p:grpSpPr>
          <a:xfrm>
            <a:off x="591185" y="338137"/>
            <a:ext cx="649584" cy="6181725"/>
            <a:chOff x="0" y="2224370"/>
            <a:chExt cx="468638" cy="6919630"/>
          </a:xfrm>
          <a:solidFill>
            <a:srgbClr val="EAB449"/>
          </a:solidFill>
        </p:grpSpPr>
        <p:sp>
          <p:nvSpPr>
            <p:cNvPr id="11" name="Rectangle 10">
              <a:extLst>
                <a:ext uri="{FF2B5EF4-FFF2-40B4-BE49-F238E27FC236}">
                  <a16:creationId xmlns:a16="http://schemas.microsoft.com/office/drawing/2014/main" id="{F4B539BA-DA50-4C61-A4FA-868043941345}"/>
                </a:ext>
              </a:extLst>
            </p:cNvPr>
            <p:cNvSpPr/>
            <p:nvPr/>
          </p:nvSpPr>
          <p:spPr>
            <a:xfrm>
              <a:off x="0" y="2224370"/>
              <a:ext cx="468638" cy="6207801"/>
            </a:xfrm>
            <a:prstGeom prst="rect">
              <a:avLst/>
            </a:prstGeom>
            <a:solidFill>
              <a:srgbClr val="43A6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714A28DC-D4CB-4B61-BE1B-C16CBE8B45A2}"/>
                </a:ext>
              </a:extLst>
            </p:cNvPr>
            <p:cNvSpPr>
              <a:spLocks noChangeAspect="1"/>
            </p:cNvSpPr>
            <p:nvPr/>
          </p:nvSpPr>
          <p:spPr>
            <a:xfrm>
              <a:off x="0" y="8675362"/>
              <a:ext cx="468638" cy="468638"/>
            </a:xfrm>
            <a:prstGeom prst="rect">
              <a:avLst/>
            </a:prstGeom>
            <a:solidFill>
              <a:srgbClr val="004E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2376547736"/>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78D07294-FD09-42B2-BB40-05D0F5DA7B7A}"/>
              </a:ext>
            </a:extLst>
          </p:cNvPr>
          <p:cNvSpPr txBox="1">
            <a:spLocks/>
          </p:cNvSpPr>
          <p:nvPr/>
        </p:nvSpPr>
        <p:spPr>
          <a:xfrm>
            <a:off x="1702434" y="570485"/>
            <a:ext cx="9016366" cy="83338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dirty="0"/>
              <a:t>Networking Minute (Breakout rooms)</a:t>
            </a:r>
          </a:p>
          <a:p>
            <a:pPr algn="l"/>
            <a:endParaRPr lang="en-US" sz="3600" dirty="0"/>
          </a:p>
        </p:txBody>
      </p:sp>
      <p:sp>
        <p:nvSpPr>
          <p:cNvPr id="5" name="Content Placeholder 4">
            <a:extLst>
              <a:ext uri="{FF2B5EF4-FFF2-40B4-BE49-F238E27FC236}">
                <a16:creationId xmlns:a16="http://schemas.microsoft.com/office/drawing/2014/main" id="{F0F0AF09-8AF4-0549-894D-993F2B3977D6}"/>
              </a:ext>
            </a:extLst>
          </p:cNvPr>
          <p:cNvSpPr>
            <a:spLocks noGrp="1"/>
          </p:cNvSpPr>
          <p:nvPr>
            <p:ph idx="1"/>
          </p:nvPr>
        </p:nvSpPr>
        <p:spPr>
          <a:xfrm>
            <a:off x="1702433" y="1532604"/>
            <a:ext cx="9851279" cy="4987258"/>
          </a:xfrm>
        </p:spPr>
        <p:txBody>
          <a:bodyPr>
            <a:normAutofit/>
          </a:bodyPr>
          <a:lstStyle/>
          <a:p>
            <a:r>
              <a:rPr lang="en-US" dirty="0"/>
              <a:t>Share your details in the chat</a:t>
            </a:r>
          </a:p>
          <a:p>
            <a:r>
              <a:rPr lang="en-US" dirty="0"/>
              <a:t>Consider what you have learned today and what connections you want to make as a result.</a:t>
            </a:r>
          </a:p>
          <a:p>
            <a:r>
              <a:rPr lang="en-US" dirty="0"/>
              <a:t>Consider future engagement with the CoP—what are topics that you have expertise in that you would like to share with your peers?</a:t>
            </a:r>
          </a:p>
        </p:txBody>
      </p:sp>
      <p:grpSp>
        <p:nvGrpSpPr>
          <p:cNvPr id="10" name="Group 9">
            <a:extLst>
              <a:ext uri="{FF2B5EF4-FFF2-40B4-BE49-F238E27FC236}">
                <a16:creationId xmlns:a16="http://schemas.microsoft.com/office/drawing/2014/main" id="{5DA82F6A-9307-48B6-AEE0-C9F7D9B8EBA5}"/>
              </a:ext>
            </a:extLst>
          </p:cNvPr>
          <p:cNvGrpSpPr/>
          <p:nvPr/>
        </p:nvGrpSpPr>
        <p:grpSpPr>
          <a:xfrm>
            <a:off x="591185" y="338137"/>
            <a:ext cx="649584" cy="6181725"/>
            <a:chOff x="0" y="2224370"/>
            <a:chExt cx="468638" cy="6919630"/>
          </a:xfrm>
          <a:solidFill>
            <a:srgbClr val="EAB449"/>
          </a:solidFill>
        </p:grpSpPr>
        <p:sp>
          <p:nvSpPr>
            <p:cNvPr id="11" name="Rectangle 10">
              <a:extLst>
                <a:ext uri="{FF2B5EF4-FFF2-40B4-BE49-F238E27FC236}">
                  <a16:creationId xmlns:a16="http://schemas.microsoft.com/office/drawing/2014/main" id="{F4B539BA-DA50-4C61-A4FA-868043941345}"/>
                </a:ext>
              </a:extLst>
            </p:cNvPr>
            <p:cNvSpPr/>
            <p:nvPr/>
          </p:nvSpPr>
          <p:spPr>
            <a:xfrm>
              <a:off x="0" y="2224370"/>
              <a:ext cx="468638" cy="6207801"/>
            </a:xfrm>
            <a:prstGeom prst="rect">
              <a:avLst/>
            </a:prstGeom>
            <a:solidFill>
              <a:srgbClr val="43A6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714A28DC-D4CB-4B61-BE1B-C16CBE8B45A2}"/>
                </a:ext>
              </a:extLst>
            </p:cNvPr>
            <p:cNvSpPr>
              <a:spLocks noChangeAspect="1"/>
            </p:cNvSpPr>
            <p:nvPr/>
          </p:nvSpPr>
          <p:spPr>
            <a:xfrm>
              <a:off x="0" y="8675362"/>
              <a:ext cx="468638" cy="468638"/>
            </a:xfrm>
            <a:prstGeom prst="rect">
              <a:avLst/>
            </a:prstGeom>
            <a:solidFill>
              <a:srgbClr val="004E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62206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52FCCF3E-8429-4C31-A666-38B688DB7E6D}"/>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88E57602-BC8A-4A98-BC97-B2BDD9F9CBED}"/>
              </a:ext>
            </a:extLst>
          </p:cNvPr>
          <p:cNvPicPr>
            <a:picLocks noChangeAspect="1"/>
          </p:cNvPicPr>
          <p:nvPr/>
        </p:nvPicPr>
        <p:blipFill rotWithShape="1">
          <a:blip r:embed="rId3"/>
          <a:srcRect l="1061"/>
          <a:stretch/>
        </p:blipFill>
        <p:spPr>
          <a:xfrm>
            <a:off x="2473059" y="1105203"/>
            <a:ext cx="7487369" cy="4237431"/>
          </a:xfrm>
          <a:prstGeom prst="rect">
            <a:avLst/>
          </a:prstGeom>
        </p:spPr>
      </p:pic>
      <p:pic>
        <p:nvPicPr>
          <p:cNvPr id="5" name="Picture 4">
            <a:extLst>
              <a:ext uri="{FF2B5EF4-FFF2-40B4-BE49-F238E27FC236}">
                <a16:creationId xmlns:a16="http://schemas.microsoft.com/office/drawing/2014/main" id="{291C52BE-9F4B-4121-BC03-B2666337B4D2}"/>
              </a:ext>
            </a:extLst>
          </p:cNvPr>
          <p:cNvPicPr>
            <a:picLocks noChangeAspect="1"/>
          </p:cNvPicPr>
          <p:nvPr/>
        </p:nvPicPr>
        <p:blipFill rotWithShape="1">
          <a:blip r:embed="rId3"/>
          <a:srcRect l="90983"/>
          <a:stretch/>
        </p:blipFill>
        <p:spPr>
          <a:xfrm>
            <a:off x="9671444" y="1105204"/>
            <a:ext cx="679644" cy="4220201"/>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F12BD4FC-FE8D-42CF-8F27-097380DE01E5}"/>
              </a:ext>
            </a:extLst>
          </p:cNvPr>
          <p:cNvPicPr>
            <a:picLocks noChangeAspect="1"/>
          </p:cNvPicPr>
          <p:nvPr/>
        </p:nvPicPr>
        <p:blipFill rotWithShape="1">
          <a:blip r:embed="rId2"/>
          <a:srcRect l="72616" t="15222" r="15893" b="70594"/>
          <a:stretch/>
        </p:blipFill>
        <p:spPr>
          <a:xfrm>
            <a:off x="8878046" y="944539"/>
            <a:ext cx="1400966" cy="972723"/>
          </a:xfrm>
          <a:prstGeom prst="rect">
            <a:avLst/>
          </a:prstGeom>
        </p:spPr>
      </p:pic>
      <p:sp>
        <p:nvSpPr>
          <p:cNvPr id="2" name="Multiplication Sign 1">
            <a:extLst>
              <a:ext uri="{FF2B5EF4-FFF2-40B4-BE49-F238E27FC236}">
                <a16:creationId xmlns:a16="http://schemas.microsoft.com/office/drawing/2014/main" id="{BD13AA8A-B735-48DC-AF25-9E5BFC1E81B5}"/>
              </a:ext>
            </a:extLst>
          </p:cNvPr>
          <p:cNvSpPr/>
          <p:nvPr/>
        </p:nvSpPr>
        <p:spPr>
          <a:xfrm>
            <a:off x="12607721" y="5342634"/>
            <a:ext cx="912962" cy="91296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descr="CED_Network_Descriptor">
            <a:extLst>
              <a:ext uri="{FF2B5EF4-FFF2-40B4-BE49-F238E27FC236}">
                <a16:creationId xmlns:a16="http://schemas.microsoft.com/office/drawing/2014/main" id="{9301D7F3-B44E-441B-AD7E-F8E1C8CB78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67576" y="104844"/>
            <a:ext cx="1998723" cy="555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819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78D07294-FD09-42B2-BB40-05D0F5DA7B7A}"/>
              </a:ext>
            </a:extLst>
          </p:cNvPr>
          <p:cNvSpPr txBox="1">
            <a:spLocks/>
          </p:cNvSpPr>
          <p:nvPr/>
        </p:nvSpPr>
        <p:spPr>
          <a:xfrm>
            <a:off x="1702434" y="570485"/>
            <a:ext cx="9016366" cy="83338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dirty="0"/>
              <a:t>Next Steps</a:t>
            </a:r>
          </a:p>
          <a:p>
            <a:pPr algn="l"/>
            <a:endParaRPr lang="en-US" sz="3600" dirty="0"/>
          </a:p>
        </p:txBody>
      </p:sp>
      <p:sp>
        <p:nvSpPr>
          <p:cNvPr id="5" name="Content Placeholder 4">
            <a:extLst>
              <a:ext uri="{FF2B5EF4-FFF2-40B4-BE49-F238E27FC236}">
                <a16:creationId xmlns:a16="http://schemas.microsoft.com/office/drawing/2014/main" id="{F0F0AF09-8AF4-0549-894D-993F2B3977D6}"/>
              </a:ext>
            </a:extLst>
          </p:cNvPr>
          <p:cNvSpPr>
            <a:spLocks noGrp="1"/>
          </p:cNvSpPr>
          <p:nvPr>
            <p:ph idx="1"/>
          </p:nvPr>
        </p:nvSpPr>
        <p:spPr>
          <a:xfrm>
            <a:off x="1702433" y="1532604"/>
            <a:ext cx="9851279" cy="4987258"/>
          </a:xfrm>
        </p:spPr>
        <p:txBody>
          <a:bodyPr>
            <a:normAutofit/>
          </a:bodyPr>
          <a:lstStyle/>
          <a:p>
            <a:r>
              <a:rPr lang="en-US" dirty="0"/>
              <a:t>Review the Charter </a:t>
            </a:r>
          </a:p>
          <a:p>
            <a:r>
              <a:rPr lang="en-US" dirty="0"/>
              <a:t>Share your ideas for next CoP</a:t>
            </a:r>
          </a:p>
          <a:p>
            <a:r>
              <a:rPr lang="en-US" dirty="0"/>
              <a:t>Contact the presenters if you have follow-up questions</a:t>
            </a:r>
          </a:p>
          <a:p>
            <a:endParaRPr lang="en-US" dirty="0"/>
          </a:p>
          <a:p>
            <a:endParaRPr lang="en-US" dirty="0"/>
          </a:p>
          <a:p>
            <a:pPr marL="0" indent="0">
              <a:buNone/>
            </a:pPr>
            <a:endParaRPr lang="en-US" dirty="0"/>
          </a:p>
        </p:txBody>
      </p:sp>
      <p:grpSp>
        <p:nvGrpSpPr>
          <p:cNvPr id="10" name="Group 9">
            <a:extLst>
              <a:ext uri="{FF2B5EF4-FFF2-40B4-BE49-F238E27FC236}">
                <a16:creationId xmlns:a16="http://schemas.microsoft.com/office/drawing/2014/main" id="{5DA82F6A-9307-48B6-AEE0-C9F7D9B8EBA5}"/>
              </a:ext>
            </a:extLst>
          </p:cNvPr>
          <p:cNvGrpSpPr/>
          <p:nvPr/>
        </p:nvGrpSpPr>
        <p:grpSpPr>
          <a:xfrm>
            <a:off x="591185" y="338137"/>
            <a:ext cx="649584" cy="6181725"/>
            <a:chOff x="0" y="2224370"/>
            <a:chExt cx="468638" cy="6919630"/>
          </a:xfrm>
          <a:solidFill>
            <a:srgbClr val="EAB449"/>
          </a:solidFill>
        </p:grpSpPr>
        <p:sp>
          <p:nvSpPr>
            <p:cNvPr id="11" name="Rectangle 10">
              <a:extLst>
                <a:ext uri="{FF2B5EF4-FFF2-40B4-BE49-F238E27FC236}">
                  <a16:creationId xmlns:a16="http://schemas.microsoft.com/office/drawing/2014/main" id="{F4B539BA-DA50-4C61-A4FA-868043941345}"/>
                </a:ext>
              </a:extLst>
            </p:cNvPr>
            <p:cNvSpPr/>
            <p:nvPr/>
          </p:nvSpPr>
          <p:spPr>
            <a:xfrm>
              <a:off x="0" y="2224370"/>
              <a:ext cx="468638" cy="6207801"/>
            </a:xfrm>
            <a:prstGeom prst="rect">
              <a:avLst/>
            </a:prstGeom>
            <a:solidFill>
              <a:srgbClr val="43A6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714A28DC-D4CB-4B61-BE1B-C16CBE8B45A2}"/>
                </a:ext>
              </a:extLst>
            </p:cNvPr>
            <p:cNvSpPr>
              <a:spLocks noChangeAspect="1"/>
            </p:cNvSpPr>
            <p:nvPr/>
          </p:nvSpPr>
          <p:spPr>
            <a:xfrm>
              <a:off x="0" y="8675362"/>
              <a:ext cx="468638" cy="468638"/>
            </a:xfrm>
            <a:prstGeom prst="rect">
              <a:avLst/>
            </a:prstGeom>
            <a:solidFill>
              <a:srgbClr val="004E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aphicFrame>
        <p:nvGraphicFramePr>
          <p:cNvPr id="2" name="Table 2">
            <a:extLst>
              <a:ext uri="{FF2B5EF4-FFF2-40B4-BE49-F238E27FC236}">
                <a16:creationId xmlns:a16="http://schemas.microsoft.com/office/drawing/2014/main" id="{85698DF1-34F2-894B-389F-EA1ADBE1BE53}"/>
              </a:ext>
            </a:extLst>
          </p:cNvPr>
          <p:cNvGraphicFramePr>
            <a:graphicFrameLocks noGrp="1"/>
          </p:cNvGraphicFramePr>
          <p:nvPr>
            <p:extLst>
              <p:ext uri="{D42A27DB-BD31-4B8C-83A1-F6EECF244321}">
                <p14:modId xmlns:p14="http://schemas.microsoft.com/office/powerpoint/2010/main" val="4055030210"/>
              </p:ext>
            </p:extLst>
          </p:nvPr>
        </p:nvGraphicFramePr>
        <p:xfrm>
          <a:off x="2861627" y="3347709"/>
          <a:ext cx="6697980" cy="3169934"/>
        </p:xfrm>
        <a:graphic>
          <a:graphicData uri="http://schemas.openxmlformats.org/drawingml/2006/table">
            <a:tbl>
              <a:tblPr firstRow="1" bandRow="1">
                <a:tableStyleId>{5A111915-BE36-4E01-A7E5-04B1672EAD32}</a:tableStyleId>
              </a:tblPr>
              <a:tblGrid>
                <a:gridCol w="3348990">
                  <a:extLst>
                    <a:ext uri="{9D8B030D-6E8A-4147-A177-3AD203B41FA5}">
                      <a16:colId xmlns:a16="http://schemas.microsoft.com/office/drawing/2014/main" val="3921738999"/>
                    </a:ext>
                  </a:extLst>
                </a:gridCol>
                <a:gridCol w="3348990">
                  <a:extLst>
                    <a:ext uri="{9D8B030D-6E8A-4147-A177-3AD203B41FA5}">
                      <a16:colId xmlns:a16="http://schemas.microsoft.com/office/drawing/2014/main" val="2013594806"/>
                    </a:ext>
                  </a:extLst>
                </a:gridCol>
              </a:tblGrid>
              <a:tr h="687081">
                <a:tc>
                  <a:txBody>
                    <a:bodyPr/>
                    <a:lstStyle/>
                    <a:p>
                      <a:pPr algn="ctr"/>
                      <a:r>
                        <a:rPr lang="en-US" sz="2400" dirty="0"/>
                        <a:t>Ephraim </a:t>
                      </a:r>
                      <a:r>
                        <a:rPr lang="en-US" sz="2400" dirty="0" err="1"/>
                        <a:t>Tsegay</a:t>
                      </a:r>
                      <a:endParaRPr lang="en-US" sz="2400" dirty="0"/>
                    </a:p>
                  </a:txBody>
                  <a:tcPr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tx1"/>
                    </a:solidFill>
                  </a:tcPr>
                </a:tc>
                <a:tc>
                  <a:txBody>
                    <a:bodyPr/>
                    <a:lstStyle/>
                    <a:p>
                      <a:pPr algn="ctr"/>
                      <a:r>
                        <a:rPr lang="en-US" sz="2400" dirty="0"/>
                        <a:t>Julie </a:t>
                      </a:r>
                      <a:r>
                        <a:rPr lang="en-US" sz="2400" dirty="0" err="1"/>
                        <a:t>Cominos</a:t>
                      </a:r>
                      <a:endParaRPr lang="en-US" sz="2400" dirty="0"/>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01553867"/>
                  </a:ext>
                </a:extLst>
              </a:tr>
              <a:tr h="927111">
                <a:tc>
                  <a:txBody>
                    <a:bodyPr/>
                    <a:lstStyle/>
                    <a:p>
                      <a:pPr algn="ctr">
                        <a:lnSpc>
                          <a:spcPct val="200000"/>
                        </a:lnSpc>
                      </a:pPr>
                      <a:r>
                        <a:rPr lang="en-US" sz="2000" dirty="0">
                          <a:latin typeface="+mn-lt"/>
                        </a:rPr>
                        <a:t>ephraim.tsegay@tearfund.org</a:t>
                      </a:r>
                    </a:p>
                  </a:txBody>
                  <a:tcPr anchor="ctr">
                    <a:lnT w="6350" cap="flat" cmpd="sng" algn="ctr">
                      <a:noFill/>
                      <a:prstDash val="solid"/>
                      <a:miter lim="800000"/>
                    </a:lnT>
                    <a:lnB w="6350" cap="flat" cmpd="sng" algn="ctr">
                      <a:noFill/>
                      <a:prstDash val="solid"/>
                      <a:miter lim="800000"/>
                    </a:lnB>
                  </a:tcPr>
                </a:tc>
                <a:tc>
                  <a:txBody>
                    <a:bodyPr/>
                    <a:lstStyle/>
                    <a:p>
                      <a:pPr algn="ctr">
                        <a:lnSpc>
                          <a:spcPct val="200000"/>
                        </a:lnSpc>
                      </a:pPr>
                      <a:r>
                        <a:rPr lang="en-US" sz="2000" dirty="0">
                          <a:latin typeface="+mn-lt"/>
                        </a:rPr>
                        <a:t>jcominos@worldrenew.net</a:t>
                      </a:r>
                    </a:p>
                  </a:txBody>
                  <a:tcPr anchor="ctr">
                    <a:lnT w="6350" cap="flat" cmpd="sng" algn="ctr">
                      <a:noFill/>
                      <a:prstDash val="solid"/>
                      <a:miter lim="800000"/>
                    </a:lnT>
                    <a:lnB w="6350" cap="flat" cmpd="sng" algn="ctr">
                      <a:noFill/>
                      <a:prstDash val="solid"/>
                      <a:miter lim="800000"/>
                    </a:lnB>
                  </a:tcPr>
                </a:tc>
                <a:extLst>
                  <a:ext uri="{0D108BD9-81ED-4DB2-BD59-A6C34878D82A}">
                    <a16:rowId xmlns:a16="http://schemas.microsoft.com/office/drawing/2014/main" val="3567396748"/>
                  </a:ext>
                </a:extLst>
              </a:tr>
              <a:tr h="0">
                <a:tc>
                  <a:txBody>
                    <a:bodyPr/>
                    <a:lstStyle/>
                    <a:p>
                      <a:pPr marL="0" algn="ctr" defTabSz="914400" rtl="0" eaLnBrk="1" latinLnBrk="0" hangingPunct="1">
                        <a:lnSpc>
                          <a:spcPct val="200000"/>
                        </a:lnSpc>
                      </a:pPr>
                      <a:r>
                        <a:rPr lang="en-US" sz="2400" b="1" kern="1200" dirty="0">
                          <a:solidFill>
                            <a:schemeClr val="bg1"/>
                          </a:solidFill>
                          <a:latin typeface="+mn-lt"/>
                          <a:ea typeface="+mn-ea"/>
                          <a:cs typeface="+mn-cs"/>
                        </a:rPr>
                        <a:t>Edward </a:t>
                      </a:r>
                      <a:r>
                        <a:rPr lang="en-US" sz="2400" b="1" kern="1200" dirty="0" err="1">
                          <a:solidFill>
                            <a:schemeClr val="bg1"/>
                          </a:solidFill>
                          <a:latin typeface="+mn-lt"/>
                          <a:ea typeface="+mn-ea"/>
                          <a:cs typeface="+mn-cs"/>
                        </a:rPr>
                        <a:t>Okiror</a:t>
                      </a:r>
                      <a:endParaRPr lang="en-US" sz="2400" b="1" kern="1200" dirty="0">
                        <a:solidFill>
                          <a:schemeClr val="bg1"/>
                        </a:solidFill>
                        <a:latin typeface="+mn-lt"/>
                        <a:ea typeface="+mn-ea"/>
                        <a:cs typeface="+mn-cs"/>
                      </a:endParaRPr>
                    </a:p>
                  </a:txBody>
                  <a:tcPr anchor="ctr">
                    <a:lnT w="6350" cap="flat" cmpd="sng" algn="ctr">
                      <a:noFill/>
                      <a:prstDash val="solid"/>
                      <a:miter lim="800000"/>
                    </a:lnT>
                    <a:lnB w="6350" cap="flat" cmpd="sng" algn="ctr">
                      <a:noFill/>
                      <a:prstDash val="solid"/>
                      <a:miter lim="800000"/>
                    </a:lnB>
                    <a:solidFill>
                      <a:schemeClr val="tx1"/>
                    </a:solidFill>
                  </a:tcPr>
                </a:tc>
                <a:tc>
                  <a:txBody>
                    <a:bodyPr/>
                    <a:lstStyle/>
                    <a:p>
                      <a:pPr marL="0" algn="ctr" defTabSz="914400" rtl="0" eaLnBrk="1" latinLnBrk="0" hangingPunct="1">
                        <a:lnSpc>
                          <a:spcPct val="200000"/>
                        </a:lnSpc>
                      </a:pPr>
                      <a:r>
                        <a:rPr lang="en-US" sz="2400" b="1" kern="1200" dirty="0">
                          <a:solidFill>
                            <a:schemeClr val="bg1"/>
                          </a:solidFill>
                          <a:latin typeface="+mn-lt"/>
                          <a:ea typeface="+mn-ea"/>
                          <a:cs typeface="+mn-cs"/>
                        </a:rPr>
                        <a:t>Anne Figge</a:t>
                      </a:r>
                    </a:p>
                  </a:txBody>
                  <a:tcPr anchor="ctr">
                    <a:lnT w="6350" cap="flat" cmpd="sng" algn="ctr">
                      <a:noFill/>
                      <a:prstDash val="solid"/>
                      <a:miter lim="800000"/>
                    </a:lnT>
                    <a:lnB w="6350" cap="flat" cmpd="sng" algn="ctr">
                      <a:noFill/>
                      <a:prstDash val="solid"/>
                      <a:miter lim="800000"/>
                    </a:lnB>
                    <a:solidFill>
                      <a:schemeClr val="tx1"/>
                    </a:solidFill>
                  </a:tcPr>
                </a:tc>
                <a:extLst>
                  <a:ext uri="{0D108BD9-81ED-4DB2-BD59-A6C34878D82A}">
                    <a16:rowId xmlns:a16="http://schemas.microsoft.com/office/drawing/2014/main" val="2900147990"/>
                  </a:ext>
                </a:extLst>
              </a:tr>
              <a:tr h="835207">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2000" dirty="0">
                          <a:latin typeface="+mn-lt"/>
                        </a:rPr>
                        <a:t>eokiror@worldrenew.net</a:t>
                      </a:r>
                    </a:p>
                  </a:txBody>
                  <a:tcPr anchor="ctr">
                    <a:lnT w="6350" cap="flat" cmpd="sng" algn="ctr">
                      <a:noFill/>
                      <a:prstDash val="solid"/>
                      <a:miter lim="800000"/>
                    </a:lnT>
                  </a:tcPr>
                </a:tc>
                <a:tc>
                  <a:txBody>
                    <a:bodyPr/>
                    <a:lstStyle/>
                    <a:p>
                      <a:pPr algn="ctr">
                        <a:lnSpc>
                          <a:spcPct val="200000"/>
                        </a:lnSpc>
                      </a:pPr>
                      <a:r>
                        <a:rPr lang="en-US" sz="2000" dirty="0">
                          <a:latin typeface="+mn-lt"/>
                        </a:rPr>
                        <a:t>AnneFigge@fivetalents.org</a:t>
                      </a:r>
                    </a:p>
                  </a:txBody>
                  <a:tcPr anchor="ctr">
                    <a:lnT w="6350" cap="flat" cmpd="sng" algn="ctr">
                      <a:noFill/>
                      <a:prstDash val="solid"/>
                      <a:miter lim="800000"/>
                    </a:lnT>
                  </a:tcPr>
                </a:tc>
                <a:extLst>
                  <a:ext uri="{0D108BD9-81ED-4DB2-BD59-A6C34878D82A}">
                    <a16:rowId xmlns:a16="http://schemas.microsoft.com/office/drawing/2014/main" val="782344350"/>
                  </a:ext>
                </a:extLst>
              </a:tr>
            </a:tbl>
          </a:graphicData>
        </a:graphic>
      </p:graphicFrame>
    </p:spTree>
    <p:extLst>
      <p:ext uri="{BB962C8B-B14F-4D97-AF65-F5344CB8AC3E}">
        <p14:creationId xmlns:p14="http://schemas.microsoft.com/office/powerpoint/2010/main" val="3887190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78D07294-FD09-42B2-BB40-05D0F5DA7B7A}"/>
              </a:ext>
            </a:extLst>
          </p:cNvPr>
          <p:cNvSpPr txBox="1">
            <a:spLocks/>
          </p:cNvSpPr>
          <p:nvPr/>
        </p:nvSpPr>
        <p:spPr>
          <a:xfrm>
            <a:off x="1702434" y="570485"/>
            <a:ext cx="9016366" cy="83338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dirty="0"/>
              <a:t>Introductions in the chat</a:t>
            </a:r>
          </a:p>
          <a:p>
            <a:pPr algn="l"/>
            <a:endParaRPr lang="en-US" sz="3600" dirty="0"/>
          </a:p>
        </p:txBody>
      </p:sp>
      <p:sp>
        <p:nvSpPr>
          <p:cNvPr id="5" name="Content Placeholder 4">
            <a:extLst>
              <a:ext uri="{FF2B5EF4-FFF2-40B4-BE49-F238E27FC236}">
                <a16:creationId xmlns:a16="http://schemas.microsoft.com/office/drawing/2014/main" id="{F0F0AF09-8AF4-0549-894D-993F2B3977D6}"/>
              </a:ext>
            </a:extLst>
          </p:cNvPr>
          <p:cNvSpPr>
            <a:spLocks noGrp="1"/>
          </p:cNvSpPr>
          <p:nvPr>
            <p:ph idx="1"/>
          </p:nvPr>
        </p:nvSpPr>
        <p:spPr>
          <a:xfrm>
            <a:off x="1702433" y="1532604"/>
            <a:ext cx="9851279" cy="4987258"/>
          </a:xfrm>
        </p:spPr>
        <p:txBody>
          <a:bodyPr>
            <a:normAutofit/>
          </a:bodyPr>
          <a:lstStyle/>
          <a:p>
            <a:r>
              <a:rPr lang="en-US" dirty="0"/>
              <a:t>Name</a:t>
            </a:r>
          </a:p>
          <a:p>
            <a:r>
              <a:rPr lang="en-US" dirty="0"/>
              <a:t>Organization </a:t>
            </a:r>
          </a:p>
          <a:p>
            <a:r>
              <a:rPr lang="en-US" dirty="0"/>
              <a:t>Where you call home</a:t>
            </a:r>
          </a:p>
        </p:txBody>
      </p:sp>
      <p:grpSp>
        <p:nvGrpSpPr>
          <p:cNvPr id="10" name="Group 9">
            <a:extLst>
              <a:ext uri="{FF2B5EF4-FFF2-40B4-BE49-F238E27FC236}">
                <a16:creationId xmlns:a16="http://schemas.microsoft.com/office/drawing/2014/main" id="{5DA82F6A-9307-48B6-AEE0-C9F7D9B8EBA5}"/>
              </a:ext>
            </a:extLst>
          </p:cNvPr>
          <p:cNvGrpSpPr/>
          <p:nvPr/>
        </p:nvGrpSpPr>
        <p:grpSpPr>
          <a:xfrm>
            <a:off x="591185" y="338137"/>
            <a:ext cx="649584" cy="6181725"/>
            <a:chOff x="0" y="2224370"/>
            <a:chExt cx="468638" cy="6919630"/>
          </a:xfrm>
          <a:solidFill>
            <a:srgbClr val="EAB449"/>
          </a:solidFill>
        </p:grpSpPr>
        <p:sp>
          <p:nvSpPr>
            <p:cNvPr id="11" name="Rectangle 10">
              <a:extLst>
                <a:ext uri="{FF2B5EF4-FFF2-40B4-BE49-F238E27FC236}">
                  <a16:creationId xmlns:a16="http://schemas.microsoft.com/office/drawing/2014/main" id="{F4B539BA-DA50-4C61-A4FA-868043941345}"/>
                </a:ext>
              </a:extLst>
            </p:cNvPr>
            <p:cNvSpPr/>
            <p:nvPr/>
          </p:nvSpPr>
          <p:spPr>
            <a:xfrm>
              <a:off x="0" y="2224370"/>
              <a:ext cx="468638" cy="6207801"/>
            </a:xfrm>
            <a:prstGeom prst="rect">
              <a:avLst/>
            </a:prstGeom>
            <a:solidFill>
              <a:srgbClr val="43A6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714A28DC-D4CB-4B61-BE1B-C16CBE8B45A2}"/>
                </a:ext>
              </a:extLst>
            </p:cNvPr>
            <p:cNvSpPr>
              <a:spLocks noChangeAspect="1"/>
            </p:cNvSpPr>
            <p:nvPr/>
          </p:nvSpPr>
          <p:spPr>
            <a:xfrm>
              <a:off x="0" y="8675362"/>
              <a:ext cx="468638" cy="468638"/>
            </a:xfrm>
            <a:prstGeom prst="rect">
              <a:avLst/>
            </a:prstGeom>
            <a:solidFill>
              <a:srgbClr val="004E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4" name="Picture 3">
            <a:extLst>
              <a:ext uri="{FF2B5EF4-FFF2-40B4-BE49-F238E27FC236}">
                <a16:creationId xmlns:a16="http://schemas.microsoft.com/office/drawing/2014/main" id="{92ADE772-9016-44DF-806F-50630C0010B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6508008" y="522563"/>
            <a:ext cx="5301606" cy="4987257"/>
          </a:xfrm>
          <a:prstGeom prst="rect">
            <a:avLst/>
          </a:prstGeom>
        </p:spPr>
      </p:pic>
    </p:spTree>
    <p:extLst>
      <p:ext uri="{BB962C8B-B14F-4D97-AF65-F5344CB8AC3E}">
        <p14:creationId xmlns:p14="http://schemas.microsoft.com/office/powerpoint/2010/main" val="3460975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78D07294-FD09-42B2-BB40-05D0F5DA7B7A}"/>
              </a:ext>
            </a:extLst>
          </p:cNvPr>
          <p:cNvSpPr txBox="1">
            <a:spLocks/>
          </p:cNvSpPr>
          <p:nvPr/>
        </p:nvSpPr>
        <p:spPr>
          <a:xfrm>
            <a:off x="1702434" y="570485"/>
            <a:ext cx="9016366" cy="83338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dirty="0"/>
              <a:t>Julie </a:t>
            </a:r>
            <a:r>
              <a:rPr lang="en-US" sz="3600" dirty="0" err="1"/>
              <a:t>Cominos</a:t>
            </a:r>
            <a:endParaRPr lang="en-US" sz="3600" dirty="0"/>
          </a:p>
          <a:p>
            <a:pPr algn="l"/>
            <a:endParaRPr lang="en-US" sz="3600" dirty="0"/>
          </a:p>
        </p:txBody>
      </p:sp>
      <p:sp>
        <p:nvSpPr>
          <p:cNvPr id="5" name="Content Placeholder 4">
            <a:extLst>
              <a:ext uri="{FF2B5EF4-FFF2-40B4-BE49-F238E27FC236}">
                <a16:creationId xmlns:a16="http://schemas.microsoft.com/office/drawing/2014/main" id="{F0F0AF09-8AF4-0549-894D-993F2B3977D6}"/>
              </a:ext>
            </a:extLst>
          </p:cNvPr>
          <p:cNvSpPr>
            <a:spLocks noGrp="1"/>
          </p:cNvSpPr>
          <p:nvPr>
            <p:ph idx="1"/>
          </p:nvPr>
        </p:nvSpPr>
        <p:spPr>
          <a:xfrm>
            <a:off x="1702433" y="1532604"/>
            <a:ext cx="6104257" cy="4987258"/>
          </a:xfrm>
        </p:spPr>
        <p:txBody>
          <a:bodyPr>
            <a:noAutofit/>
          </a:bodyPr>
          <a:lstStyle/>
          <a:p>
            <a:pPr marL="0" indent="0">
              <a:buNone/>
            </a:pPr>
            <a:r>
              <a:rPr lang="en-US" sz="2600" i="1" dirty="0"/>
              <a:t>Grants Program Manager, USG/Institutions</a:t>
            </a:r>
          </a:p>
          <a:p>
            <a:pPr marL="0" indent="0">
              <a:buNone/>
            </a:pPr>
            <a:r>
              <a:rPr lang="en-US" sz="2600" i="1" dirty="0"/>
              <a:t>World Renew</a:t>
            </a:r>
          </a:p>
          <a:p>
            <a:pPr marL="0" indent="0">
              <a:buNone/>
            </a:pPr>
            <a:endParaRPr lang="en-US" sz="1400" i="1" dirty="0"/>
          </a:p>
          <a:p>
            <a:pPr marL="0" indent="0">
              <a:buNone/>
            </a:pPr>
            <a:r>
              <a:rPr lang="en-US" sz="2200" dirty="0">
                <a:solidFill>
                  <a:schemeClr val="accent4"/>
                </a:solidFill>
                <a:effectLst/>
                <a:ea typeface="Calibri" panose="020F0502020204030204" pitchFamily="34" charset="0"/>
              </a:rPr>
              <a:t>Julie </a:t>
            </a:r>
            <a:r>
              <a:rPr lang="en-US" sz="2200" dirty="0" err="1">
                <a:solidFill>
                  <a:schemeClr val="accent4"/>
                </a:solidFill>
                <a:effectLst/>
                <a:ea typeface="Calibri" panose="020F0502020204030204" pitchFamily="34" charset="0"/>
              </a:rPr>
              <a:t>Cominos</a:t>
            </a:r>
            <a:r>
              <a:rPr lang="en-US" sz="2200" dirty="0">
                <a:solidFill>
                  <a:schemeClr val="accent4"/>
                </a:solidFill>
                <a:effectLst/>
                <a:ea typeface="Calibri" panose="020F0502020204030204" pitchFamily="34" charset="0"/>
              </a:rPr>
              <a:t> works within the World </a:t>
            </a:r>
            <a:r>
              <a:rPr lang="en-US" sz="2200" dirty="0" err="1">
                <a:solidFill>
                  <a:schemeClr val="accent4"/>
                </a:solidFill>
                <a:effectLst/>
                <a:ea typeface="Calibri" panose="020F0502020204030204" pitchFamily="34" charset="0"/>
              </a:rPr>
              <a:t>Renew’s</a:t>
            </a:r>
            <a:r>
              <a:rPr lang="en-US" sz="2200" dirty="0">
                <a:solidFill>
                  <a:schemeClr val="accent4"/>
                </a:solidFill>
                <a:effectLst/>
                <a:ea typeface="Calibri" panose="020F0502020204030204" pitchFamily="34" charset="0"/>
              </a:rPr>
              <a:t> Program Excellence team, as a Grant Manager seeking funding for international programming in 19 countries, as well as supporting the local capacity building of our field staff and partners in USG/Institutional grant management. Currently she supports the Uganda team in their implementation of the Women in Resilience in </a:t>
            </a:r>
            <a:r>
              <a:rPr lang="en-US" sz="2200" dirty="0" err="1">
                <a:solidFill>
                  <a:schemeClr val="accent4"/>
                </a:solidFill>
                <a:effectLst/>
                <a:ea typeface="Calibri" panose="020F0502020204030204" pitchFamily="34" charset="0"/>
              </a:rPr>
              <a:t>Teso</a:t>
            </a:r>
            <a:r>
              <a:rPr lang="en-US" sz="2200" dirty="0">
                <a:solidFill>
                  <a:schemeClr val="accent4"/>
                </a:solidFill>
                <a:effectLst/>
                <a:ea typeface="Calibri" panose="020F0502020204030204" pitchFamily="34" charset="0"/>
              </a:rPr>
              <a:t> Project, funded as one of the five Innovators of the former SEEP network, focusing on women economic empowerment and resilience. The innovators were funded by the SEEP network, in partnership with the Gates Foundation.</a:t>
            </a:r>
          </a:p>
        </p:txBody>
      </p:sp>
      <p:grpSp>
        <p:nvGrpSpPr>
          <p:cNvPr id="10" name="Group 9">
            <a:extLst>
              <a:ext uri="{FF2B5EF4-FFF2-40B4-BE49-F238E27FC236}">
                <a16:creationId xmlns:a16="http://schemas.microsoft.com/office/drawing/2014/main" id="{5DA82F6A-9307-48B6-AEE0-C9F7D9B8EBA5}"/>
              </a:ext>
            </a:extLst>
          </p:cNvPr>
          <p:cNvGrpSpPr/>
          <p:nvPr/>
        </p:nvGrpSpPr>
        <p:grpSpPr>
          <a:xfrm>
            <a:off x="591185" y="338137"/>
            <a:ext cx="649584" cy="6181725"/>
            <a:chOff x="0" y="2224370"/>
            <a:chExt cx="468638" cy="6919630"/>
          </a:xfrm>
          <a:solidFill>
            <a:srgbClr val="EAB449"/>
          </a:solidFill>
        </p:grpSpPr>
        <p:sp>
          <p:nvSpPr>
            <p:cNvPr id="11" name="Rectangle 10">
              <a:extLst>
                <a:ext uri="{FF2B5EF4-FFF2-40B4-BE49-F238E27FC236}">
                  <a16:creationId xmlns:a16="http://schemas.microsoft.com/office/drawing/2014/main" id="{F4B539BA-DA50-4C61-A4FA-868043941345}"/>
                </a:ext>
              </a:extLst>
            </p:cNvPr>
            <p:cNvSpPr/>
            <p:nvPr/>
          </p:nvSpPr>
          <p:spPr>
            <a:xfrm>
              <a:off x="0" y="2224370"/>
              <a:ext cx="468638" cy="6207801"/>
            </a:xfrm>
            <a:prstGeom prst="rect">
              <a:avLst/>
            </a:prstGeom>
            <a:solidFill>
              <a:srgbClr val="43A6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714A28DC-D4CB-4B61-BE1B-C16CBE8B45A2}"/>
                </a:ext>
              </a:extLst>
            </p:cNvPr>
            <p:cNvSpPr>
              <a:spLocks noChangeAspect="1"/>
            </p:cNvSpPr>
            <p:nvPr/>
          </p:nvSpPr>
          <p:spPr>
            <a:xfrm>
              <a:off x="0" y="8675362"/>
              <a:ext cx="468638" cy="468638"/>
            </a:xfrm>
            <a:prstGeom prst="rect">
              <a:avLst/>
            </a:prstGeom>
            <a:solidFill>
              <a:srgbClr val="004E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8" name="image1.jpg">
            <a:extLst>
              <a:ext uri="{FF2B5EF4-FFF2-40B4-BE49-F238E27FC236}">
                <a16:creationId xmlns:a16="http://schemas.microsoft.com/office/drawing/2014/main" id="{C4EE6F61-9DDC-F87E-30D1-26E6313FA665}"/>
              </a:ext>
            </a:extLst>
          </p:cNvPr>
          <p:cNvPicPr/>
          <p:nvPr/>
        </p:nvPicPr>
        <p:blipFill>
          <a:blip r:embed="rId3"/>
          <a:srcRect/>
          <a:stretch>
            <a:fillRect/>
          </a:stretch>
        </p:blipFill>
        <p:spPr>
          <a:xfrm>
            <a:off x="8396908" y="1532604"/>
            <a:ext cx="3294021" cy="4351338"/>
          </a:xfrm>
          <a:prstGeom prst="rect">
            <a:avLst/>
          </a:prstGeom>
          <a:ln/>
        </p:spPr>
      </p:pic>
    </p:spTree>
    <p:extLst>
      <p:ext uri="{BB962C8B-B14F-4D97-AF65-F5344CB8AC3E}">
        <p14:creationId xmlns:p14="http://schemas.microsoft.com/office/powerpoint/2010/main" val="4283116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78D07294-FD09-42B2-BB40-05D0F5DA7B7A}"/>
              </a:ext>
            </a:extLst>
          </p:cNvPr>
          <p:cNvSpPr txBox="1">
            <a:spLocks/>
          </p:cNvSpPr>
          <p:nvPr/>
        </p:nvSpPr>
        <p:spPr>
          <a:xfrm>
            <a:off x="1702434" y="570485"/>
            <a:ext cx="9016366" cy="83338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dirty="0"/>
              <a:t>Edward </a:t>
            </a:r>
            <a:r>
              <a:rPr lang="en-US" sz="3600" dirty="0" err="1"/>
              <a:t>Okiror</a:t>
            </a:r>
            <a:endParaRPr lang="en-US" sz="3600" dirty="0"/>
          </a:p>
        </p:txBody>
      </p:sp>
      <p:sp>
        <p:nvSpPr>
          <p:cNvPr id="5" name="Content Placeholder 4">
            <a:extLst>
              <a:ext uri="{FF2B5EF4-FFF2-40B4-BE49-F238E27FC236}">
                <a16:creationId xmlns:a16="http://schemas.microsoft.com/office/drawing/2014/main" id="{F0F0AF09-8AF4-0549-894D-993F2B3977D6}"/>
              </a:ext>
            </a:extLst>
          </p:cNvPr>
          <p:cNvSpPr>
            <a:spLocks noGrp="1"/>
          </p:cNvSpPr>
          <p:nvPr>
            <p:ph idx="1"/>
          </p:nvPr>
        </p:nvSpPr>
        <p:spPr>
          <a:xfrm>
            <a:off x="1702433" y="1532604"/>
            <a:ext cx="6104257" cy="4987258"/>
          </a:xfrm>
        </p:spPr>
        <p:txBody>
          <a:bodyPr>
            <a:normAutofit fontScale="92500" lnSpcReduction="20000"/>
          </a:bodyPr>
          <a:lstStyle/>
          <a:p>
            <a:pPr marL="0" indent="0">
              <a:buNone/>
            </a:pPr>
            <a:r>
              <a:rPr lang="en-US" i="1" dirty="0"/>
              <a:t>Program Consultant </a:t>
            </a:r>
          </a:p>
          <a:p>
            <a:pPr marL="0" indent="0">
              <a:buNone/>
            </a:pPr>
            <a:r>
              <a:rPr lang="en-US" i="1" dirty="0"/>
              <a:t>World Renew Uganda</a:t>
            </a:r>
          </a:p>
          <a:p>
            <a:pPr marL="0" indent="0">
              <a:buNone/>
            </a:pPr>
            <a:endParaRPr lang="en-US" sz="1500" i="1" dirty="0"/>
          </a:p>
          <a:p>
            <a:pPr marL="0" indent="0">
              <a:buNone/>
            </a:pPr>
            <a:r>
              <a:rPr lang="en-US" sz="2400" dirty="0">
                <a:solidFill>
                  <a:schemeClr val="accent4"/>
                </a:solidFill>
              </a:rPr>
              <a:t>Edward </a:t>
            </a:r>
            <a:r>
              <a:rPr lang="en-US" sz="2400" dirty="0" err="1">
                <a:solidFill>
                  <a:schemeClr val="accent4"/>
                </a:solidFill>
              </a:rPr>
              <a:t>Etanu</a:t>
            </a:r>
            <a:r>
              <a:rPr lang="en-US" sz="2400" dirty="0">
                <a:solidFill>
                  <a:schemeClr val="accent4"/>
                </a:solidFill>
              </a:rPr>
              <a:t> </a:t>
            </a:r>
            <a:r>
              <a:rPr lang="en-US" sz="2400" dirty="0" err="1">
                <a:solidFill>
                  <a:schemeClr val="accent4"/>
                </a:solidFill>
              </a:rPr>
              <a:t>Okiror</a:t>
            </a:r>
            <a:r>
              <a:rPr lang="en-US" sz="2400" dirty="0">
                <a:solidFill>
                  <a:schemeClr val="accent4"/>
                </a:solidFill>
              </a:rPr>
              <a:t> has worked as the Program Consultant for 13 years in Uganda, in partnership with three churches and partners in (Northeastern part of Uganda). Currently he works alongside PAG churches and supports their capacity to manage locally led development projects.  As lead Project Manager of the former SEEP funded WRT innovator project, Edward and team support communities to create, build and sustain thirteen (13) Cluster Level Associations composed from one hundred and twelve (112) women led VSLAs. These CLAs are a powerful platform for amplifying the voices of women, to advocate for their communities and their livelihoods.</a:t>
            </a:r>
          </a:p>
        </p:txBody>
      </p:sp>
      <p:grpSp>
        <p:nvGrpSpPr>
          <p:cNvPr id="10" name="Group 9">
            <a:extLst>
              <a:ext uri="{FF2B5EF4-FFF2-40B4-BE49-F238E27FC236}">
                <a16:creationId xmlns:a16="http://schemas.microsoft.com/office/drawing/2014/main" id="{5DA82F6A-9307-48B6-AEE0-C9F7D9B8EBA5}"/>
              </a:ext>
            </a:extLst>
          </p:cNvPr>
          <p:cNvGrpSpPr/>
          <p:nvPr/>
        </p:nvGrpSpPr>
        <p:grpSpPr>
          <a:xfrm>
            <a:off x="591185" y="338137"/>
            <a:ext cx="649584" cy="6181725"/>
            <a:chOff x="0" y="2224370"/>
            <a:chExt cx="468638" cy="6919630"/>
          </a:xfrm>
          <a:solidFill>
            <a:srgbClr val="EAB449"/>
          </a:solidFill>
        </p:grpSpPr>
        <p:sp>
          <p:nvSpPr>
            <p:cNvPr id="11" name="Rectangle 10">
              <a:extLst>
                <a:ext uri="{FF2B5EF4-FFF2-40B4-BE49-F238E27FC236}">
                  <a16:creationId xmlns:a16="http://schemas.microsoft.com/office/drawing/2014/main" id="{F4B539BA-DA50-4C61-A4FA-868043941345}"/>
                </a:ext>
              </a:extLst>
            </p:cNvPr>
            <p:cNvSpPr/>
            <p:nvPr/>
          </p:nvSpPr>
          <p:spPr>
            <a:xfrm>
              <a:off x="0" y="2224370"/>
              <a:ext cx="468638" cy="6207801"/>
            </a:xfrm>
            <a:prstGeom prst="rect">
              <a:avLst/>
            </a:prstGeom>
            <a:solidFill>
              <a:srgbClr val="43A6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714A28DC-D4CB-4B61-BE1B-C16CBE8B45A2}"/>
                </a:ext>
              </a:extLst>
            </p:cNvPr>
            <p:cNvSpPr>
              <a:spLocks noChangeAspect="1"/>
            </p:cNvSpPr>
            <p:nvPr/>
          </p:nvSpPr>
          <p:spPr>
            <a:xfrm>
              <a:off x="0" y="8675362"/>
              <a:ext cx="468638" cy="468638"/>
            </a:xfrm>
            <a:prstGeom prst="rect">
              <a:avLst/>
            </a:prstGeom>
            <a:solidFill>
              <a:srgbClr val="004E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14" name="Google Shape;145;p26">
            <a:extLst>
              <a:ext uri="{FF2B5EF4-FFF2-40B4-BE49-F238E27FC236}">
                <a16:creationId xmlns:a16="http://schemas.microsoft.com/office/drawing/2014/main" id="{2F3497AA-74FF-7940-6572-613EE1907522}"/>
              </a:ext>
            </a:extLst>
          </p:cNvPr>
          <p:cNvPicPr preferRelativeResize="0"/>
          <p:nvPr/>
        </p:nvPicPr>
        <p:blipFill>
          <a:blip r:embed="rId3">
            <a:alphaModFix/>
          </a:blip>
          <a:stretch>
            <a:fillRect/>
          </a:stretch>
        </p:blipFill>
        <p:spPr>
          <a:xfrm>
            <a:off x="8268354" y="1377283"/>
            <a:ext cx="3516427" cy="4103433"/>
          </a:xfrm>
          <a:prstGeom prst="rect">
            <a:avLst/>
          </a:prstGeom>
          <a:noFill/>
          <a:ln>
            <a:noFill/>
          </a:ln>
        </p:spPr>
      </p:pic>
    </p:spTree>
    <p:extLst>
      <p:ext uri="{BB962C8B-B14F-4D97-AF65-F5344CB8AC3E}">
        <p14:creationId xmlns:p14="http://schemas.microsoft.com/office/powerpoint/2010/main" val="1952229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5" descr="A person standing next to a tree&#10;&#10;Description automatically generated"/>
          <p:cNvPicPr preferRelativeResize="0"/>
          <p:nvPr/>
        </p:nvPicPr>
        <p:blipFill rotWithShape="1">
          <a:blip r:embed="rId3">
            <a:alphaModFix/>
          </a:blip>
          <a:srcRect/>
          <a:stretch/>
        </p:blipFill>
        <p:spPr>
          <a:xfrm>
            <a:off x="-287402" y="-1414315"/>
            <a:ext cx="12479401" cy="8272331"/>
          </a:xfrm>
          <a:prstGeom prst="rect">
            <a:avLst/>
          </a:prstGeom>
          <a:noFill/>
          <a:ln>
            <a:noFill/>
          </a:ln>
        </p:spPr>
      </p:pic>
      <p:sp>
        <p:nvSpPr>
          <p:cNvPr id="130" name="Google Shape;130;p25"/>
          <p:cNvSpPr txBox="1">
            <a:spLocks noGrp="1"/>
          </p:cNvSpPr>
          <p:nvPr>
            <p:ph type="ctrTitle"/>
          </p:nvPr>
        </p:nvSpPr>
        <p:spPr>
          <a:xfrm>
            <a:off x="857833" y="161233"/>
            <a:ext cx="10735200" cy="514000"/>
          </a:xfrm>
          <a:prstGeom prst="rect">
            <a:avLst/>
          </a:prstGeom>
          <a:noFill/>
          <a:ln>
            <a:noFill/>
          </a:ln>
        </p:spPr>
        <p:txBody>
          <a:bodyPr spcFirstLastPara="1" wrap="square" lIns="91433" tIns="45700" rIns="91433" bIns="45700" anchor="t" anchorCtr="0">
            <a:noAutofit/>
          </a:bodyPr>
          <a:lstStyle/>
          <a:p>
            <a:pPr>
              <a:buClr>
                <a:srgbClr val="421A48"/>
              </a:buClr>
              <a:buSzPts val="3600"/>
            </a:pPr>
            <a:r>
              <a:rPr lang="en" sz="3200" b="1">
                <a:solidFill>
                  <a:srgbClr val="B0C030"/>
                </a:solidFill>
                <a:latin typeface="Montserrat Medium"/>
                <a:ea typeface="Montserrat Medium"/>
                <a:cs typeface="Montserrat Medium"/>
                <a:sym typeface="Montserrat Medium"/>
              </a:rPr>
              <a:t>World Renew Uganda 2021-22</a:t>
            </a:r>
            <a:endParaRPr sz="3200" b="1">
              <a:solidFill>
                <a:srgbClr val="B0C030"/>
              </a:solidFill>
              <a:latin typeface="Montserrat Medium"/>
              <a:ea typeface="Montserrat Medium"/>
              <a:cs typeface="Montserrat Medium"/>
              <a:sym typeface="Montserrat Medium"/>
            </a:endParaRPr>
          </a:p>
          <a:p>
            <a:pPr>
              <a:buClr>
                <a:srgbClr val="421A48"/>
              </a:buClr>
              <a:buSzPts val="3600"/>
            </a:pPr>
            <a:endParaRPr sz="4000" b="1">
              <a:solidFill>
                <a:srgbClr val="421A48"/>
              </a:solidFill>
              <a:latin typeface="Montserrat Medium"/>
              <a:ea typeface="Montserrat Medium"/>
              <a:cs typeface="Montserrat Medium"/>
              <a:sym typeface="Montserrat Medium"/>
            </a:endParaRPr>
          </a:p>
          <a:p>
            <a:pPr>
              <a:buClr>
                <a:srgbClr val="421A48"/>
              </a:buClr>
              <a:buSzPts val="3600"/>
            </a:pPr>
            <a:r>
              <a:rPr lang="en" sz="4000" b="1">
                <a:solidFill>
                  <a:srgbClr val="421A48"/>
                </a:solidFill>
                <a:latin typeface="Montserrat Medium"/>
                <a:ea typeface="Montserrat Medium"/>
                <a:cs typeface="Montserrat Medium"/>
                <a:sym typeface="Montserrat Medium"/>
              </a:rPr>
              <a:t>WOMEN’S RESILIENCE IN TESO</a:t>
            </a:r>
            <a:endParaRPr sz="4000" b="1">
              <a:solidFill>
                <a:srgbClr val="421A48"/>
              </a:solidFill>
              <a:latin typeface="Montserrat Medium"/>
              <a:ea typeface="Montserrat Medium"/>
              <a:cs typeface="Montserrat Medium"/>
              <a:sym typeface="Montserrat Medium"/>
            </a:endParaRPr>
          </a:p>
          <a:p>
            <a:pPr>
              <a:buClr>
                <a:srgbClr val="421A48"/>
              </a:buClr>
              <a:buSzPts val="3600"/>
            </a:pPr>
            <a:r>
              <a:rPr lang="en" sz="4000" b="1">
                <a:solidFill>
                  <a:srgbClr val="421A48"/>
                </a:solidFill>
                <a:latin typeface="Montserrat Medium"/>
                <a:ea typeface="Montserrat Medium"/>
                <a:cs typeface="Montserrat Medium"/>
                <a:sym typeface="Montserrat Medium"/>
              </a:rPr>
              <a:t>Through Cluster Level Associations</a:t>
            </a:r>
            <a:endParaRPr sz="4000" b="1">
              <a:solidFill>
                <a:srgbClr val="421A48"/>
              </a:solidFill>
              <a:latin typeface="Montserrat Medium"/>
              <a:ea typeface="Montserrat Medium"/>
              <a:cs typeface="Montserrat Medium"/>
              <a:sym typeface="Montserrat Medium"/>
            </a:endParaRPr>
          </a:p>
        </p:txBody>
      </p:sp>
      <p:pic>
        <p:nvPicPr>
          <p:cNvPr id="131" name="Google Shape;131;p25"/>
          <p:cNvPicPr preferRelativeResize="0"/>
          <p:nvPr/>
        </p:nvPicPr>
        <p:blipFill rotWithShape="1">
          <a:blip r:embed="rId4">
            <a:alphaModFix/>
          </a:blip>
          <a:srcRect/>
          <a:stretch/>
        </p:blipFill>
        <p:spPr>
          <a:xfrm>
            <a:off x="8982635" y="6090160"/>
            <a:ext cx="2887520" cy="5138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7"/>
          <p:cNvSpPr txBox="1"/>
          <p:nvPr/>
        </p:nvSpPr>
        <p:spPr>
          <a:xfrm>
            <a:off x="745331" y="2119187"/>
            <a:ext cx="10701200" cy="3251200"/>
          </a:xfrm>
          <a:prstGeom prst="rect">
            <a:avLst/>
          </a:prstGeom>
          <a:noFill/>
          <a:ln>
            <a:noFill/>
          </a:ln>
        </p:spPr>
        <p:txBody>
          <a:bodyPr spcFirstLastPara="1" wrap="square" lIns="91433" tIns="45700" rIns="91433" bIns="45700" anchor="t" anchorCtr="0">
            <a:noAutofit/>
          </a:bodyPr>
          <a:lstStyle/>
          <a:p>
            <a:pPr defTabSz="1219170">
              <a:lnSpc>
                <a:spcPct val="114000"/>
              </a:lnSpc>
              <a:buClr>
                <a:srgbClr val="000000"/>
              </a:buClr>
            </a:pPr>
            <a:endParaRPr sz="1467" kern="0">
              <a:solidFill>
                <a:srgbClr val="000000"/>
              </a:solidFill>
              <a:latin typeface="Arial"/>
              <a:cs typeface="Arial"/>
              <a:sym typeface="Arial"/>
            </a:endParaRPr>
          </a:p>
        </p:txBody>
      </p:sp>
      <p:sp>
        <p:nvSpPr>
          <p:cNvPr id="154" name="Google Shape;154;p27">
            <a:hlinkClick r:id="" action="ppaction://hlinkshowjump?jump=nextslide"/>
          </p:cNvPr>
          <p:cNvSpPr/>
          <p:nvPr/>
        </p:nvSpPr>
        <p:spPr>
          <a:xfrm rot="8100000">
            <a:off x="11935324" y="6531643"/>
            <a:ext cx="97864" cy="97864"/>
          </a:xfrm>
          <a:prstGeom prst="halfFrame">
            <a:avLst>
              <a:gd name="adj1" fmla="val 10567"/>
              <a:gd name="adj2" fmla="val 9997"/>
            </a:avLst>
          </a:prstGeom>
          <a:solidFill>
            <a:srgbClr val="421A48"/>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155" name="Google Shape;155;p27">
            <a:hlinkClick r:id="" action="ppaction://hlinkshowjump?jump=previousslide"/>
          </p:cNvPr>
          <p:cNvSpPr/>
          <p:nvPr/>
        </p:nvSpPr>
        <p:spPr>
          <a:xfrm rot="-2700000">
            <a:off x="171443" y="6531641"/>
            <a:ext cx="97864" cy="97864"/>
          </a:xfrm>
          <a:prstGeom prst="halfFrame">
            <a:avLst>
              <a:gd name="adj1" fmla="val 10567"/>
              <a:gd name="adj2" fmla="val 9997"/>
            </a:avLst>
          </a:prstGeom>
          <a:solidFill>
            <a:srgbClr val="421A48"/>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156" name="Google Shape;156;p27"/>
          <p:cNvSpPr/>
          <p:nvPr/>
        </p:nvSpPr>
        <p:spPr>
          <a:xfrm rot="10800000">
            <a:off x="0" y="199"/>
            <a:ext cx="12192000" cy="634800"/>
          </a:xfrm>
          <a:prstGeom prst="rect">
            <a:avLst/>
          </a:prstGeom>
          <a:solidFill>
            <a:srgbClr val="418FDE"/>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418FDE"/>
              </a:solidFill>
              <a:latin typeface="Calibri"/>
              <a:ea typeface="Calibri"/>
              <a:cs typeface="Calibri"/>
              <a:sym typeface="Calibri"/>
            </a:endParaRPr>
          </a:p>
        </p:txBody>
      </p:sp>
      <p:pic>
        <p:nvPicPr>
          <p:cNvPr id="157" name="Google Shape;157;p27"/>
          <p:cNvPicPr preferRelativeResize="0"/>
          <p:nvPr/>
        </p:nvPicPr>
        <p:blipFill rotWithShape="1">
          <a:blip r:embed="rId3">
            <a:alphaModFix/>
          </a:blip>
          <a:srcRect l="22991" t="45510" r="-3016" b="46860"/>
          <a:stretch/>
        </p:blipFill>
        <p:spPr>
          <a:xfrm rot="10800000">
            <a:off x="989819" y="-29348"/>
            <a:ext cx="11202181" cy="664349"/>
          </a:xfrm>
          <a:prstGeom prst="rect">
            <a:avLst/>
          </a:prstGeom>
          <a:noFill/>
          <a:ln>
            <a:noFill/>
          </a:ln>
        </p:spPr>
      </p:pic>
      <p:sp>
        <p:nvSpPr>
          <p:cNvPr id="158" name="Google Shape;158;p27"/>
          <p:cNvSpPr txBox="1"/>
          <p:nvPr/>
        </p:nvSpPr>
        <p:spPr>
          <a:xfrm>
            <a:off x="10656277" y="110515"/>
            <a:ext cx="1332800" cy="365200"/>
          </a:xfrm>
          <a:prstGeom prst="rect">
            <a:avLst/>
          </a:prstGeom>
          <a:noFill/>
          <a:ln>
            <a:noFill/>
          </a:ln>
        </p:spPr>
        <p:txBody>
          <a:bodyPr spcFirstLastPara="1" wrap="square" lIns="91433" tIns="45700" rIns="91433" bIns="45700" anchor="ctr" anchorCtr="0">
            <a:noAutofit/>
          </a:bodyPr>
          <a:lstStyle/>
          <a:p>
            <a:pPr algn="r" defTabSz="1219170">
              <a:buClr>
                <a:srgbClr val="000000"/>
              </a:buClr>
            </a:pPr>
            <a:fld id="{00000000-1234-1234-1234-123412341234}" type="slidenum">
              <a:rPr lang="en" sz="1200" kern="0">
                <a:solidFill>
                  <a:srgbClr val="FFFFFF"/>
                </a:solidFill>
                <a:latin typeface="Arial"/>
                <a:ea typeface="Arial"/>
                <a:cs typeface="Arial"/>
                <a:sym typeface="Arial"/>
              </a:rPr>
              <a:pPr algn="r" defTabSz="1219170">
                <a:buClr>
                  <a:srgbClr val="000000"/>
                </a:buClr>
              </a:pPr>
              <a:t>8</a:t>
            </a:fld>
            <a:endParaRPr sz="1200" kern="0">
              <a:solidFill>
                <a:srgbClr val="FFFFFF"/>
              </a:solidFill>
              <a:latin typeface="Arial"/>
              <a:ea typeface="Arial"/>
              <a:cs typeface="Arial"/>
              <a:sym typeface="Arial"/>
            </a:endParaRPr>
          </a:p>
        </p:txBody>
      </p:sp>
      <p:sp>
        <p:nvSpPr>
          <p:cNvPr id="159" name="Google Shape;159;p27"/>
          <p:cNvSpPr txBox="1"/>
          <p:nvPr/>
        </p:nvSpPr>
        <p:spPr>
          <a:xfrm>
            <a:off x="202975" y="84767"/>
            <a:ext cx="9310400" cy="461600"/>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2400" b="1" kern="0">
                <a:solidFill>
                  <a:srgbClr val="FFFFFF"/>
                </a:solidFill>
                <a:latin typeface="Montserrat Medium"/>
                <a:ea typeface="Montserrat Medium"/>
                <a:cs typeface="Montserrat Medium"/>
                <a:sym typeface="Montserrat Medium"/>
              </a:rPr>
              <a:t>World Renew &amp; PAG West Teso and PAG North Teso</a:t>
            </a:r>
            <a:endParaRPr sz="1467" kern="0">
              <a:solidFill>
                <a:srgbClr val="000000"/>
              </a:solidFill>
              <a:latin typeface="Arial"/>
              <a:cs typeface="Arial"/>
              <a:sym typeface="Arial"/>
            </a:endParaRPr>
          </a:p>
        </p:txBody>
      </p:sp>
      <p:pic>
        <p:nvPicPr>
          <p:cNvPr id="160" name="Google Shape;160;p27"/>
          <p:cNvPicPr preferRelativeResize="0"/>
          <p:nvPr/>
        </p:nvPicPr>
        <p:blipFill rotWithShape="1">
          <a:blip r:embed="rId4">
            <a:alphaModFix/>
          </a:blip>
          <a:srcRect r="-3885"/>
          <a:stretch/>
        </p:blipFill>
        <p:spPr>
          <a:xfrm>
            <a:off x="9262871" y="6203863"/>
            <a:ext cx="2651079" cy="670293"/>
          </a:xfrm>
          <a:prstGeom prst="rect">
            <a:avLst/>
          </a:prstGeom>
          <a:noFill/>
          <a:ln>
            <a:noFill/>
          </a:ln>
        </p:spPr>
      </p:pic>
      <p:sp>
        <p:nvSpPr>
          <p:cNvPr id="161" name="Google Shape;161;p27"/>
          <p:cNvSpPr txBox="1"/>
          <p:nvPr/>
        </p:nvSpPr>
        <p:spPr>
          <a:xfrm>
            <a:off x="745333" y="1177033"/>
            <a:ext cx="10701200" cy="4028400"/>
          </a:xfrm>
          <a:prstGeom prst="rect">
            <a:avLst/>
          </a:prstGeom>
          <a:noFill/>
          <a:ln>
            <a:noFill/>
          </a:ln>
        </p:spPr>
        <p:txBody>
          <a:bodyPr spcFirstLastPara="1" wrap="square" lIns="91433" tIns="45700" rIns="91433" bIns="45700" anchor="t" anchorCtr="0">
            <a:noAutofit/>
          </a:bodyPr>
          <a:lstStyle/>
          <a:p>
            <a:pPr marL="609585" indent="-482588" defTabSz="1219170">
              <a:lnSpc>
                <a:spcPct val="114000"/>
              </a:lnSpc>
              <a:buClr>
                <a:srgbClr val="000000"/>
              </a:buClr>
              <a:buSzPts val="2100"/>
              <a:buFont typeface="Montserrat"/>
              <a:buChar char="●"/>
            </a:pPr>
            <a:r>
              <a:rPr lang="en" sz="2800" kern="0">
                <a:solidFill>
                  <a:srgbClr val="000000"/>
                </a:solidFill>
                <a:latin typeface="Montserrat"/>
                <a:ea typeface="Montserrat"/>
                <a:cs typeface="Montserrat"/>
                <a:sym typeface="Montserrat"/>
              </a:rPr>
              <a:t>World Renew partners with 6 Ugandan organizations to</a:t>
            </a:r>
            <a:r>
              <a:rPr lang="en" sz="2800" b="1" kern="0">
                <a:solidFill>
                  <a:srgbClr val="B0C030"/>
                </a:solidFill>
                <a:latin typeface="Montserrat"/>
                <a:ea typeface="Montserrat"/>
                <a:cs typeface="Montserrat"/>
                <a:sym typeface="Montserrat"/>
              </a:rPr>
              <a:t> strengthen their capacity</a:t>
            </a:r>
            <a:r>
              <a:rPr lang="en" sz="2800" kern="0">
                <a:solidFill>
                  <a:srgbClr val="000000"/>
                </a:solidFill>
                <a:latin typeface="Montserrat"/>
                <a:ea typeface="Montserrat"/>
                <a:cs typeface="Montserrat"/>
                <a:sym typeface="Montserrat"/>
              </a:rPr>
              <a:t> to implement effective and appropriate community driven development.</a:t>
            </a:r>
            <a:endParaRPr sz="2800" kern="0">
              <a:solidFill>
                <a:srgbClr val="000000"/>
              </a:solidFill>
              <a:latin typeface="Montserrat"/>
              <a:ea typeface="Montserrat"/>
              <a:cs typeface="Montserrat"/>
              <a:sym typeface="Montserrat"/>
            </a:endParaRPr>
          </a:p>
          <a:p>
            <a:pPr marL="609585" defTabSz="1219170">
              <a:lnSpc>
                <a:spcPct val="114000"/>
              </a:lnSpc>
              <a:buClr>
                <a:srgbClr val="000000"/>
              </a:buClr>
            </a:pPr>
            <a:endParaRPr sz="2800" kern="0">
              <a:solidFill>
                <a:srgbClr val="000000"/>
              </a:solidFill>
              <a:latin typeface="Montserrat"/>
              <a:ea typeface="Montserrat"/>
              <a:cs typeface="Montserrat"/>
              <a:sym typeface="Montserrat"/>
            </a:endParaRPr>
          </a:p>
          <a:p>
            <a:pPr marL="609585" indent="-482588" defTabSz="1219170">
              <a:lnSpc>
                <a:spcPct val="114000"/>
              </a:lnSpc>
              <a:buClr>
                <a:srgbClr val="000000"/>
              </a:buClr>
              <a:buSzPts val="2100"/>
              <a:buFont typeface="Montserrat"/>
              <a:buChar char="●"/>
            </a:pPr>
            <a:r>
              <a:rPr lang="en" sz="2800" kern="0">
                <a:solidFill>
                  <a:srgbClr val="000000"/>
                </a:solidFill>
                <a:latin typeface="Montserrat"/>
                <a:ea typeface="Montserrat"/>
                <a:cs typeface="Montserrat"/>
                <a:sym typeface="Montserrat"/>
              </a:rPr>
              <a:t>PAG WT: Works with rural families in the Kaberamaido and Kalaki   districts in </a:t>
            </a:r>
            <a:r>
              <a:rPr lang="en" sz="2800" b="1" kern="0">
                <a:solidFill>
                  <a:srgbClr val="B0C030"/>
                </a:solidFill>
                <a:latin typeface="Montserrat"/>
                <a:ea typeface="Montserrat"/>
                <a:cs typeface="Montserrat"/>
                <a:sym typeface="Montserrat"/>
              </a:rPr>
              <a:t>VSLAs, food security, and adult literacy</a:t>
            </a:r>
            <a:r>
              <a:rPr lang="en" sz="2800" kern="0">
                <a:solidFill>
                  <a:srgbClr val="000000"/>
                </a:solidFill>
                <a:latin typeface="Montserrat"/>
                <a:ea typeface="Montserrat"/>
                <a:cs typeface="Montserrat"/>
                <a:sym typeface="Montserrat"/>
              </a:rPr>
              <a:t>.</a:t>
            </a:r>
            <a:endParaRPr sz="2800" kern="0">
              <a:solidFill>
                <a:srgbClr val="000000"/>
              </a:solidFill>
              <a:latin typeface="Montserrat"/>
              <a:ea typeface="Montserrat"/>
              <a:cs typeface="Montserrat"/>
              <a:sym typeface="Montserrat"/>
            </a:endParaRPr>
          </a:p>
          <a:p>
            <a:pPr marL="609585" defTabSz="1219170">
              <a:lnSpc>
                <a:spcPct val="114000"/>
              </a:lnSpc>
              <a:buClr>
                <a:srgbClr val="000000"/>
              </a:buClr>
            </a:pPr>
            <a:endParaRPr sz="2800" kern="0">
              <a:solidFill>
                <a:srgbClr val="000000"/>
              </a:solidFill>
              <a:latin typeface="Montserrat"/>
              <a:ea typeface="Montserrat"/>
              <a:cs typeface="Montserrat"/>
              <a:sym typeface="Montserrat"/>
            </a:endParaRPr>
          </a:p>
          <a:p>
            <a:pPr marL="609585" indent="-482588" defTabSz="1219170">
              <a:lnSpc>
                <a:spcPct val="114000"/>
              </a:lnSpc>
              <a:buClr>
                <a:srgbClr val="000000"/>
              </a:buClr>
              <a:buSzPts val="2100"/>
              <a:buFont typeface="Montserrat"/>
              <a:buChar char="●"/>
            </a:pPr>
            <a:r>
              <a:rPr lang="en" sz="2800" kern="0">
                <a:solidFill>
                  <a:srgbClr val="000000"/>
                </a:solidFill>
                <a:latin typeface="Montserrat"/>
                <a:ea typeface="Montserrat"/>
                <a:cs typeface="Montserrat"/>
                <a:sym typeface="Montserrat"/>
              </a:rPr>
              <a:t>PAG NT: Works with rural families in the Katakwi and Amuria districts in </a:t>
            </a:r>
            <a:r>
              <a:rPr lang="en" sz="2800" b="1" kern="0">
                <a:solidFill>
                  <a:srgbClr val="B0C030"/>
                </a:solidFill>
                <a:latin typeface="Montserrat"/>
                <a:ea typeface="Montserrat"/>
                <a:cs typeface="Montserrat"/>
                <a:sym typeface="Montserrat"/>
              </a:rPr>
              <a:t>economic livelihoods, food security, conflict resolution, and HIV/AIDS response</a:t>
            </a:r>
            <a:r>
              <a:rPr lang="en" sz="2800" kern="0">
                <a:solidFill>
                  <a:srgbClr val="000000"/>
                </a:solidFill>
                <a:latin typeface="Montserrat"/>
                <a:ea typeface="Montserrat"/>
                <a:cs typeface="Montserrat"/>
                <a:sym typeface="Montserrat"/>
              </a:rPr>
              <a:t>.</a:t>
            </a:r>
            <a:endParaRPr sz="2800" kern="0">
              <a:solidFill>
                <a:srgbClr val="000000"/>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8"/>
          <p:cNvSpPr txBox="1"/>
          <p:nvPr/>
        </p:nvSpPr>
        <p:spPr>
          <a:xfrm>
            <a:off x="677297" y="2805620"/>
            <a:ext cx="10701200" cy="3251200"/>
          </a:xfrm>
          <a:prstGeom prst="rect">
            <a:avLst/>
          </a:prstGeom>
          <a:noFill/>
          <a:ln>
            <a:noFill/>
          </a:ln>
        </p:spPr>
        <p:txBody>
          <a:bodyPr spcFirstLastPara="1" wrap="square" lIns="91433" tIns="45700" rIns="91433" bIns="45700" anchor="t" anchorCtr="0">
            <a:noAutofit/>
          </a:bodyPr>
          <a:lstStyle/>
          <a:p>
            <a:pPr defTabSz="1219170">
              <a:lnSpc>
                <a:spcPct val="114000"/>
              </a:lnSpc>
              <a:buClr>
                <a:srgbClr val="000000"/>
              </a:buClr>
            </a:pPr>
            <a:endParaRPr sz="1467" kern="0">
              <a:solidFill>
                <a:srgbClr val="000000"/>
              </a:solidFill>
              <a:latin typeface="Arial"/>
              <a:cs typeface="Arial"/>
              <a:sym typeface="Arial"/>
            </a:endParaRPr>
          </a:p>
        </p:txBody>
      </p:sp>
      <p:sp>
        <p:nvSpPr>
          <p:cNvPr id="167" name="Google Shape;167;p28">
            <a:hlinkClick r:id="" action="ppaction://hlinkshowjump?jump=nextslide"/>
          </p:cNvPr>
          <p:cNvSpPr/>
          <p:nvPr/>
        </p:nvSpPr>
        <p:spPr>
          <a:xfrm rot="8100000">
            <a:off x="11935324" y="6531643"/>
            <a:ext cx="97864" cy="97864"/>
          </a:xfrm>
          <a:prstGeom prst="halfFrame">
            <a:avLst>
              <a:gd name="adj1" fmla="val 10567"/>
              <a:gd name="adj2" fmla="val 9997"/>
            </a:avLst>
          </a:prstGeom>
          <a:solidFill>
            <a:srgbClr val="421A48"/>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168" name="Google Shape;168;p28">
            <a:hlinkClick r:id="" action="ppaction://hlinkshowjump?jump=previousslide"/>
          </p:cNvPr>
          <p:cNvSpPr/>
          <p:nvPr/>
        </p:nvSpPr>
        <p:spPr>
          <a:xfrm rot="-2700000">
            <a:off x="171443" y="6531641"/>
            <a:ext cx="97864" cy="97864"/>
          </a:xfrm>
          <a:prstGeom prst="halfFrame">
            <a:avLst>
              <a:gd name="adj1" fmla="val 10567"/>
              <a:gd name="adj2" fmla="val 9997"/>
            </a:avLst>
          </a:prstGeom>
          <a:solidFill>
            <a:srgbClr val="421A48"/>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169" name="Google Shape;169;p28"/>
          <p:cNvSpPr/>
          <p:nvPr/>
        </p:nvSpPr>
        <p:spPr>
          <a:xfrm rot="10800000">
            <a:off x="0" y="199"/>
            <a:ext cx="12192000" cy="634800"/>
          </a:xfrm>
          <a:prstGeom prst="rect">
            <a:avLst/>
          </a:prstGeom>
          <a:solidFill>
            <a:srgbClr val="418FDE"/>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418FDE"/>
              </a:solidFill>
              <a:latin typeface="Calibri"/>
              <a:ea typeface="Calibri"/>
              <a:cs typeface="Calibri"/>
              <a:sym typeface="Calibri"/>
            </a:endParaRPr>
          </a:p>
        </p:txBody>
      </p:sp>
      <p:pic>
        <p:nvPicPr>
          <p:cNvPr id="170" name="Google Shape;170;p28"/>
          <p:cNvPicPr preferRelativeResize="0"/>
          <p:nvPr/>
        </p:nvPicPr>
        <p:blipFill rotWithShape="1">
          <a:blip r:embed="rId3">
            <a:alphaModFix/>
          </a:blip>
          <a:srcRect l="22991" t="45510" r="-3016" b="46860"/>
          <a:stretch/>
        </p:blipFill>
        <p:spPr>
          <a:xfrm rot="10800000">
            <a:off x="989819" y="-29348"/>
            <a:ext cx="11202181" cy="664349"/>
          </a:xfrm>
          <a:prstGeom prst="rect">
            <a:avLst/>
          </a:prstGeom>
          <a:noFill/>
          <a:ln>
            <a:noFill/>
          </a:ln>
        </p:spPr>
      </p:pic>
      <p:sp>
        <p:nvSpPr>
          <p:cNvPr id="171" name="Google Shape;171;p28"/>
          <p:cNvSpPr txBox="1"/>
          <p:nvPr/>
        </p:nvSpPr>
        <p:spPr>
          <a:xfrm>
            <a:off x="10656277" y="110515"/>
            <a:ext cx="1332800" cy="365200"/>
          </a:xfrm>
          <a:prstGeom prst="rect">
            <a:avLst/>
          </a:prstGeom>
          <a:noFill/>
          <a:ln>
            <a:noFill/>
          </a:ln>
        </p:spPr>
        <p:txBody>
          <a:bodyPr spcFirstLastPara="1" wrap="square" lIns="91433" tIns="45700" rIns="91433" bIns="45700" anchor="ctr" anchorCtr="0">
            <a:noAutofit/>
          </a:bodyPr>
          <a:lstStyle/>
          <a:p>
            <a:pPr algn="r" defTabSz="1219170">
              <a:buClr>
                <a:srgbClr val="000000"/>
              </a:buClr>
            </a:pPr>
            <a:fld id="{00000000-1234-1234-1234-123412341234}" type="slidenum">
              <a:rPr lang="en" sz="1200" kern="0">
                <a:solidFill>
                  <a:srgbClr val="FFFFFF"/>
                </a:solidFill>
                <a:latin typeface="Arial"/>
                <a:ea typeface="Arial"/>
                <a:cs typeface="Arial"/>
                <a:sym typeface="Arial"/>
              </a:rPr>
              <a:pPr algn="r" defTabSz="1219170">
                <a:buClr>
                  <a:srgbClr val="000000"/>
                </a:buClr>
              </a:pPr>
              <a:t>9</a:t>
            </a:fld>
            <a:endParaRPr sz="1200" kern="0">
              <a:solidFill>
                <a:srgbClr val="FFFFFF"/>
              </a:solidFill>
              <a:latin typeface="Arial"/>
              <a:ea typeface="Arial"/>
              <a:cs typeface="Arial"/>
              <a:sym typeface="Arial"/>
            </a:endParaRPr>
          </a:p>
        </p:txBody>
      </p:sp>
      <p:sp>
        <p:nvSpPr>
          <p:cNvPr id="172" name="Google Shape;172;p28"/>
          <p:cNvSpPr txBox="1"/>
          <p:nvPr/>
        </p:nvSpPr>
        <p:spPr>
          <a:xfrm>
            <a:off x="202975" y="84767"/>
            <a:ext cx="9833600" cy="461600"/>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2400" b="1" kern="0">
                <a:solidFill>
                  <a:srgbClr val="FFFFFF"/>
                </a:solidFill>
                <a:latin typeface="Montserrat Medium"/>
                <a:ea typeface="Montserrat Medium"/>
                <a:cs typeface="Montserrat Medium"/>
                <a:sym typeface="Montserrat Medium"/>
              </a:rPr>
              <a:t>Project Innovation and Intermediate Outcomes</a:t>
            </a:r>
            <a:endParaRPr sz="1467" kern="0">
              <a:solidFill>
                <a:srgbClr val="000000"/>
              </a:solidFill>
              <a:latin typeface="Arial"/>
              <a:cs typeface="Arial"/>
              <a:sym typeface="Arial"/>
            </a:endParaRPr>
          </a:p>
        </p:txBody>
      </p:sp>
      <p:pic>
        <p:nvPicPr>
          <p:cNvPr id="173" name="Google Shape;173;p28"/>
          <p:cNvPicPr preferRelativeResize="0"/>
          <p:nvPr/>
        </p:nvPicPr>
        <p:blipFill rotWithShape="1">
          <a:blip r:embed="rId4">
            <a:alphaModFix/>
          </a:blip>
          <a:srcRect r="-3885"/>
          <a:stretch/>
        </p:blipFill>
        <p:spPr>
          <a:xfrm>
            <a:off x="9262871" y="6203863"/>
            <a:ext cx="2651079" cy="670293"/>
          </a:xfrm>
          <a:prstGeom prst="rect">
            <a:avLst/>
          </a:prstGeom>
          <a:noFill/>
          <a:ln>
            <a:noFill/>
          </a:ln>
        </p:spPr>
      </p:pic>
      <p:sp>
        <p:nvSpPr>
          <p:cNvPr id="174" name="Google Shape;174;p28"/>
          <p:cNvSpPr txBox="1"/>
          <p:nvPr/>
        </p:nvSpPr>
        <p:spPr>
          <a:xfrm>
            <a:off x="584533" y="2277767"/>
            <a:ext cx="10701200" cy="2725200"/>
          </a:xfrm>
          <a:prstGeom prst="rect">
            <a:avLst/>
          </a:prstGeom>
          <a:noFill/>
          <a:ln>
            <a:noFill/>
          </a:ln>
        </p:spPr>
        <p:txBody>
          <a:bodyPr spcFirstLastPara="1" wrap="square" lIns="91433" tIns="45700" rIns="91433" bIns="45700" anchor="t" anchorCtr="0">
            <a:noAutofit/>
          </a:bodyPr>
          <a:lstStyle/>
          <a:p>
            <a:pPr marL="609585" indent="-423323" defTabSz="1219170">
              <a:lnSpc>
                <a:spcPct val="114000"/>
              </a:lnSpc>
              <a:buClr>
                <a:srgbClr val="000000"/>
              </a:buClr>
              <a:buSzPts val="1400"/>
              <a:buFont typeface="Montserrat"/>
              <a:buChar char="●"/>
            </a:pPr>
            <a:r>
              <a:rPr lang="en" sz="1867" kern="0">
                <a:solidFill>
                  <a:srgbClr val="000000"/>
                </a:solidFill>
                <a:latin typeface="Montserrat"/>
                <a:ea typeface="Montserrat"/>
                <a:cs typeface="Montserrat"/>
                <a:sym typeface="Montserrat"/>
              </a:rPr>
              <a:t>Increased </a:t>
            </a:r>
            <a:r>
              <a:rPr lang="en" sz="1867" b="1" kern="0">
                <a:solidFill>
                  <a:srgbClr val="B0C030"/>
                </a:solidFill>
                <a:latin typeface="Montserrat"/>
                <a:ea typeface="Montserrat"/>
                <a:cs typeface="Montserrat"/>
                <a:sym typeface="Montserrat"/>
              </a:rPr>
              <a:t>support for women and girls</a:t>
            </a:r>
            <a:r>
              <a:rPr lang="en" sz="1867" kern="0">
                <a:solidFill>
                  <a:srgbClr val="000000"/>
                </a:solidFill>
                <a:latin typeface="Montserrat"/>
                <a:ea typeface="Montserrat"/>
                <a:cs typeface="Montserrat"/>
                <a:sym typeface="Montserrat"/>
              </a:rPr>
              <a:t> from forms of violence, including GBV and early marriages.</a:t>
            </a:r>
            <a:endParaRPr sz="1867" kern="0">
              <a:solidFill>
                <a:srgbClr val="000000"/>
              </a:solidFill>
              <a:latin typeface="Montserrat"/>
              <a:ea typeface="Montserrat"/>
              <a:cs typeface="Montserrat"/>
              <a:sym typeface="Montserrat"/>
            </a:endParaRPr>
          </a:p>
          <a:p>
            <a:pPr marL="609585" defTabSz="1219170">
              <a:lnSpc>
                <a:spcPct val="114000"/>
              </a:lnSpc>
              <a:buClr>
                <a:srgbClr val="000000"/>
              </a:buClr>
            </a:pPr>
            <a:endParaRPr sz="1867" kern="0">
              <a:solidFill>
                <a:srgbClr val="000000"/>
              </a:solidFill>
              <a:latin typeface="Montserrat"/>
              <a:ea typeface="Montserrat"/>
              <a:cs typeface="Montserrat"/>
              <a:sym typeface="Montserrat"/>
            </a:endParaRPr>
          </a:p>
          <a:p>
            <a:pPr marL="609585" indent="-423323" defTabSz="1219170">
              <a:lnSpc>
                <a:spcPct val="115000"/>
              </a:lnSpc>
              <a:buClr>
                <a:srgbClr val="000000"/>
              </a:buClr>
              <a:buSzPts val="1400"/>
              <a:buFont typeface="Montserrat"/>
              <a:buChar char="●"/>
            </a:pPr>
            <a:r>
              <a:rPr lang="en" sz="1867" kern="0">
                <a:solidFill>
                  <a:srgbClr val="000000"/>
                </a:solidFill>
                <a:latin typeface="Montserrat"/>
                <a:ea typeface="Montserrat"/>
                <a:cs typeface="Montserrat"/>
                <a:sym typeface="Montserrat"/>
              </a:rPr>
              <a:t>Improved shared decision making at the household and CLA/VSLA level and </a:t>
            </a:r>
            <a:r>
              <a:rPr lang="en" sz="1867" b="1" kern="0">
                <a:solidFill>
                  <a:srgbClr val="B0C030"/>
                </a:solidFill>
                <a:latin typeface="Montserrat"/>
                <a:ea typeface="Montserrat"/>
                <a:cs typeface="Montserrat"/>
                <a:sym typeface="Montserrat"/>
              </a:rPr>
              <a:t>control over assets and resources</a:t>
            </a:r>
            <a:r>
              <a:rPr lang="en" sz="1867" kern="0">
                <a:solidFill>
                  <a:srgbClr val="000000"/>
                </a:solidFill>
                <a:latin typeface="Montserrat"/>
                <a:ea typeface="Montserrat"/>
                <a:cs typeface="Montserrat"/>
                <a:sym typeface="Montserrat"/>
              </a:rPr>
              <a:t> between women and men.</a:t>
            </a:r>
            <a:endParaRPr sz="1867" kern="0">
              <a:solidFill>
                <a:srgbClr val="000000"/>
              </a:solidFill>
              <a:latin typeface="Montserrat"/>
              <a:ea typeface="Montserrat"/>
              <a:cs typeface="Montserrat"/>
              <a:sym typeface="Montserrat"/>
            </a:endParaRPr>
          </a:p>
          <a:p>
            <a:pPr marL="609585" defTabSz="1219170">
              <a:lnSpc>
                <a:spcPct val="115000"/>
              </a:lnSpc>
              <a:buClr>
                <a:srgbClr val="000000"/>
              </a:buClr>
            </a:pPr>
            <a:endParaRPr sz="1867" kern="0">
              <a:solidFill>
                <a:srgbClr val="000000"/>
              </a:solidFill>
              <a:latin typeface="Montserrat"/>
              <a:ea typeface="Montserrat"/>
              <a:cs typeface="Montserrat"/>
              <a:sym typeface="Montserrat"/>
            </a:endParaRPr>
          </a:p>
          <a:p>
            <a:pPr marL="609585" indent="-423323" defTabSz="1219170">
              <a:lnSpc>
                <a:spcPct val="115000"/>
              </a:lnSpc>
              <a:buClr>
                <a:srgbClr val="000000"/>
              </a:buClr>
              <a:buSzPts val="1400"/>
              <a:buFont typeface="Montserrat"/>
              <a:buChar char="●"/>
            </a:pPr>
            <a:r>
              <a:rPr lang="en" sz="1867" kern="0">
                <a:solidFill>
                  <a:srgbClr val="000000"/>
                </a:solidFill>
                <a:latin typeface="Montserrat"/>
                <a:ea typeface="Montserrat"/>
                <a:cs typeface="Montserrat"/>
                <a:sym typeface="Montserrat"/>
              </a:rPr>
              <a:t>Increased </a:t>
            </a:r>
            <a:r>
              <a:rPr lang="en" sz="1867" b="1" kern="0">
                <a:solidFill>
                  <a:srgbClr val="B0C030"/>
                </a:solidFill>
                <a:latin typeface="Montserrat"/>
                <a:ea typeface="Montserrat"/>
                <a:cs typeface="Montserrat"/>
                <a:sym typeface="Montserrat"/>
              </a:rPr>
              <a:t>connectivity between CLAs and key service providers </a:t>
            </a:r>
            <a:r>
              <a:rPr lang="en" sz="1867" kern="0">
                <a:solidFill>
                  <a:srgbClr val="000000"/>
                </a:solidFill>
                <a:latin typeface="Montserrat"/>
                <a:ea typeface="Montserrat"/>
                <a:cs typeface="Montserrat"/>
                <a:sym typeface="Montserrat"/>
              </a:rPr>
              <a:t>and resources in the region.</a:t>
            </a:r>
            <a:endParaRPr sz="1867" kern="0">
              <a:solidFill>
                <a:srgbClr val="000000"/>
              </a:solidFill>
              <a:latin typeface="Montserrat"/>
              <a:ea typeface="Montserrat"/>
              <a:cs typeface="Montserrat"/>
              <a:sym typeface="Montserrat"/>
            </a:endParaRPr>
          </a:p>
        </p:txBody>
      </p:sp>
      <p:sp>
        <p:nvSpPr>
          <p:cNvPr id="175" name="Google Shape;175;p28"/>
          <p:cNvSpPr txBox="1"/>
          <p:nvPr/>
        </p:nvSpPr>
        <p:spPr>
          <a:xfrm>
            <a:off x="488567" y="715485"/>
            <a:ext cx="10701200" cy="1825459"/>
          </a:xfrm>
          <a:prstGeom prst="rect">
            <a:avLst/>
          </a:prstGeom>
          <a:noFill/>
          <a:ln>
            <a:noFill/>
          </a:ln>
        </p:spPr>
        <p:txBody>
          <a:bodyPr spcFirstLastPara="1" wrap="square" lIns="121900" tIns="121900" rIns="121900" bIns="121900" anchor="t" anchorCtr="0">
            <a:spAutoFit/>
          </a:bodyPr>
          <a:lstStyle/>
          <a:p>
            <a:pPr algn="ctr" defTabSz="1219170">
              <a:lnSpc>
                <a:spcPct val="114000"/>
              </a:lnSpc>
              <a:buClr>
                <a:srgbClr val="000000"/>
              </a:buClr>
            </a:pPr>
            <a:r>
              <a:rPr lang="en" sz="2533" b="1" kern="0">
                <a:solidFill>
                  <a:srgbClr val="B0C030"/>
                </a:solidFill>
                <a:latin typeface="Montserrat"/>
                <a:ea typeface="Montserrat"/>
                <a:cs typeface="Montserrat"/>
                <a:sym typeface="Montserrat"/>
              </a:rPr>
              <a:t>Innovation: </a:t>
            </a:r>
            <a:endParaRPr sz="2533" b="1" kern="0">
              <a:solidFill>
                <a:srgbClr val="B0C030"/>
              </a:solidFill>
              <a:latin typeface="Montserrat"/>
              <a:ea typeface="Montserrat"/>
              <a:cs typeface="Montserrat"/>
              <a:sym typeface="Montserrat"/>
            </a:endParaRPr>
          </a:p>
          <a:p>
            <a:pPr algn="ctr" defTabSz="1219170">
              <a:lnSpc>
                <a:spcPct val="114000"/>
              </a:lnSpc>
              <a:buClr>
                <a:srgbClr val="000000"/>
              </a:buClr>
              <a:buSzPts val="1100"/>
            </a:pPr>
            <a:r>
              <a:rPr lang="en" sz="2533" kern="0">
                <a:solidFill>
                  <a:srgbClr val="000000"/>
                </a:solidFill>
                <a:latin typeface="Montserrat"/>
                <a:ea typeface="Montserrat"/>
                <a:cs typeface="Montserrat"/>
                <a:sym typeface="Montserrat"/>
              </a:rPr>
              <a:t>Enhanced capacity of Cluster Level Associations (CLAs) and their savings groups to respond to gendered impacts of COVID-19.</a:t>
            </a:r>
            <a:endParaRPr sz="2533" kern="0">
              <a:solidFill>
                <a:srgbClr val="000000"/>
              </a:solidFill>
              <a:latin typeface="Montserrat"/>
              <a:ea typeface="Montserrat"/>
              <a:cs typeface="Montserrat"/>
              <a:sym typeface="Montserrat"/>
            </a:endParaRPr>
          </a:p>
          <a:p>
            <a:pPr algn="ctr" defTabSz="1219170">
              <a:buClr>
                <a:srgbClr val="000000"/>
              </a:buClr>
            </a:pPr>
            <a:endParaRPr sz="1600" kern="0">
              <a:solidFill>
                <a:srgbClr val="000000"/>
              </a:solidFill>
              <a:latin typeface="Calibri"/>
              <a:ea typeface="Calibri"/>
              <a:cs typeface="Calibri"/>
              <a:sym typeface="Calibri"/>
            </a:endParaRPr>
          </a:p>
        </p:txBody>
      </p:sp>
      <p:pic>
        <p:nvPicPr>
          <p:cNvPr id="176" name="Google Shape;176;p28"/>
          <p:cNvPicPr preferRelativeResize="0"/>
          <p:nvPr/>
        </p:nvPicPr>
        <p:blipFill>
          <a:blip r:embed="rId5">
            <a:alphaModFix/>
          </a:blip>
          <a:stretch>
            <a:fillRect/>
          </a:stretch>
        </p:blipFill>
        <p:spPr>
          <a:xfrm>
            <a:off x="4747267" y="4825834"/>
            <a:ext cx="2183800" cy="161303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5">
      <a:dk1>
        <a:srgbClr val="004E73"/>
      </a:dk1>
      <a:lt1>
        <a:srgbClr val="FFFFFF"/>
      </a:lt1>
      <a:dk2>
        <a:srgbClr val="43A6D4"/>
      </a:dk2>
      <a:lt2>
        <a:srgbClr val="EAB449"/>
      </a:lt2>
      <a:accent1>
        <a:srgbClr val="002C49"/>
      </a:accent1>
      <a:accent2>
        <a:srgbClr val="6F787A"/>
      </a:accent2>
      <a:accent3>
        <a:srgbClr val="D4D4D5"/>
      </a:accent3>
      <a:accent4>
        <a:srgbClr val="004E73"/>
      </a:accent4>
      <a:accent5>
        <a:srgbClr val="43A6D4"/>
      </a:accent5>
      <a:accent6>
        <a:srgbClr val="002C4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al 2020_Sept_16 CEDWebinar_Agriculture" id="{6A1338DD-361E-459B-BF3C-9E921973DF07}" vid="{25449289-9792-471E-A41A-3547AF01429F}"/>
    </a:ext>
  </a:extLst>
</a:theme>
</file>

<file path=ppt/theme/theme2.xml><?xml version="1.0" encoding="utf-8"?>
<a:theme xmlns:a="http://schemas.openxmlformats.org/drawingml/2006/main" name="Simple Light">
  <a:themeElements>
    <a:clrScheme name="Simple Light">
      <a:dk1>
        <a:srgbClr val="333333"/>
      </a:dk1>
      <a:lt1>
        <a:srgbClr val="FFFFFF"/>
      </a:lt1>
      <a:dk2>
        <a:srgbClr val="333333"/>
      </a:dk2>
      <a:lt2>
        <a:srgbClr val="EEEEEE"/>
      </a:lt2>
      <a:accent1>
        <a:srgbClr val="008CAA"/>
      </a:accent1>
      <a:accent2>
        <a:srgbClr val="173145"/>
      </a:accent2>
      <a:accent3>
        <a:srgbClr val="82AFC9"/>
      </a:accent3>
      <a:accent4>
        <a:srgbClr val="FCD500"/>
      </a:accent4>
      <a:accent5>
        <a:srgbClr val="B5CEDE"/>
      </a:accent5>
      <a:accent6>
        <a:srgbClr val="FCE97D"/>
      </a:accent6>
      <a:hlink>
        <a:srgbClr val="008CA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657ED28485D34DA58862EB87A7AFF2" ma:contentTypeVersion="14" ma:contentTypeDescription="Create a new document." ma:contentTypeScope="" ma:versionID="96f826e9ae462f9538214b8c10a80513">
  <xsd:schema xmlns:xsd="http://www.w3.org/2001/XMLSchema" xmlns:xs="http://www.w3.org/2001/XMLSchema" xmlns:p="http://schemas.microsoft.com/office/2006/metadata/properties" xmlns:ns3="1df1ffd4-0970-40fa-93d1-5a994e3b5fc9" xmlns:ns4="5cee07a5-d16b-4c33-8948-49f02a54333c" targetNamespace="http://schemas.microsoft.com/office/2006/metadata/properties" ma:root="true" ma:fieldsID="e6069c96cf577f1f2d4680c72f8b06ad" ns3:_="" ns4:_="">
    <xsd:import namespace="1df1ffd4-0970-40fa-93d1-5a994e3b5fc9"/>
    <xsd:import namespace="5cee07a5-d16b-4c33-8948-49f02a54333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f1ffd4-0970-40fa-93d1-5a994e3b5fc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ee07a5-d16b-4c33-8948-49f02a54333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A4922B-A0D9-48FF-9B01-6A719EA2A203}">
  <ds:schemaRefs>
    <ds:schemaRef ds:uri="http://schemas.openxmlformats.org/package/2006/metadata/core-properties"/>
    <ds:schemaRef ds:uri="http://www.w3.org/XML/1998/namespace"/>
    <ds:schemaRef ds:uri="1df1ffd4-0970-40fa-93d1-5a994e3b5fc9"/>
    <ds:schemaRef ds:uri="http://schemas.microsoft.com/office/2006/metadata/properties"/>
    <ds:schemaRef ds:uri="http://schemas.microsoft.com/office/2006/documentManagement/types"/>
    <ds:schemaRef ds:uri="http://purl.org/dc/dcmitype/"/>
    <ds:schemaRef ds:uri="http://schemas.microsoft.com/office/infopath/2007/PartnerControls"/>
    <ds:schemaRef ds:uri="5cee07a5-d16b-4c33-8948-49f02a54333c"/>
    <ds:schemaRef ds:uri="http://purl.org/dc/terms/"/>
    <ds:schemaRef ds:uri="http://purl.org/dc/elements/1.1/"/>
  </ds:schemaRefs>
</ds:datastoreItem>
</file>

<file path=customXml/itemProps2.xml><?xml version="1.0" encoding="utf-8"?>
<ds:datastoreItem xmlns:ds="http://schemas.openxmlformats.org/officeDocument/2006/customXml" ds:itemID="{D6FA21D1-8353-477B-86AD-34D96877EBF9}">
  <ds:schemaRefs>
    <ds:schemaRef ds:uri="http://schemas.microsoft.com/sharepoint/v3/contenttype/forms"/>
  </ds:schemaRefs>
</ds:datastoreItem>
</file>

<file path=customXml/itemProps3.xml><?xml version="1.0" encoding="utf-8"?>
<ds:datastoreItem xmlns:ds="http://schemas.openxmlformats.org/officeDocument/2006/customXml" ds:itemID="{E52F470B-9B7B-4057-A015-D9EF674520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f1ffd4-0970-40fa-93d1-5a994e3b5fc9"/>
    <ds:schemaRef ds:uri="5cee07a5-d16b-4c33-8948-49f02a5433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10043</TotalTime>
  <Words>2654</Words>
  <Application>Microsoft Office PowerPoint</Application>
  <PresentationFormat>Widescreen</PresentationFormat>
  <Paragraphs>247</Paragraphs>
  <Slides>30</Slides>
  <Notes>27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30</vt:i4>
      </vt:variant>
    </vt:vector>
  </HeadingPairs>
  <TitlesOfParts>
    <vt:vector size="40" baseType="lpstr">
      <vt:lpstr>Arial</vt:lpstr>
      <vt:lpstr>Calibri</vt:lpstr>
      <vt:lpstr>Calibri Light</vt:lpstr>
      <vt:lpstr>Montserrat</vt:lpstr>
      <vt:lpstr>Montserrat Medium</vt:lpstr>
      <vt:lpstr>Source Code Pro</vt:lpstr>
      <vt:lpstr>Times New Roman</vt:lpstr>
      <vt:lpstr>Office Theme</vt:lpstr>
      <vt:lpstr>Simple Light</vt:lpstr>
      <vt:lpstr>1_Office Theme</vt:lpstr>
      <vt:lpstr>PowerPoint Presentation</vt:lpstr>
      <vt:lpstr>PowerPoint Presentation</vt:lpstr>
      <vt:lpstr>PowerPoint Presentation</vt:lpstr>
      <vt:lpstr>PowerPoint Presentation</vt:lpstr>
      <vt:lpstr>PowerPoint Presentation</vt:lpstr>
      <vt:lpstr>PowerPoint Presentation</vt:lpstr>
      <vt:lpstr>World Renew Uganda 2021-22  WOMEN’S RESILIENCE IN TESO Through Cluster Level Associations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INTRODUCING</vt:lpstr>
      <vt:lpstr>BACKGROUND</vt:lpstr>
      <vt:lpstr>PowerPoint Presentation</vt:lpstr>
      <vt:lpstr>DESCRIPTION OF SHGs</vt:lpstr>
      <vt:lpstr>UNDERSTANDING FLAs (WHAT, WHY and HOW )</vt:lpstr>
      <vt:lpstr>UNDERSTANDING  FLAs (WHAT, WHY &amp; HOW )</vt:lpstr>
      <vt:lpstr>UNDERSTANDING  FLAs (WHAT, WHY and HOW )</vt:lpstr>
      <vt:lpstr>IMPACT: FLAs (WHAT, WHY and HOW )</vt:lpstr>
      <vt:lpstr>IMPACT: FLAs (WHAT, WHY and HOW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Wilkinson</dc:creator>
  <cp:lastModifiedBy>Ellen Engle</cp:lastModifiedBy>
  <cp:revision>428</cp:revision>
  <dcterms:created xsi:type="dcterms:W3CDTF">2016-09-20T16:07:58Z</dcterms:created>
  <dcterms:modified xsi:type="dcterms:W3CDTF">2022-09-21T12:12:17Z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0x0101007D657ED28485D34DA58862EB87A7AFF2</vt:lpwstr>
  </property>
</Properties>
</file>