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58" r:id="rId3"/>
    <p:sldId id="344" r:id="rId4"/>
    <p:sldId id="274" r:id="rId5"/>
    <p:sldId id="373" r:id="rId6"/>
    <p:sldId id="384" r:id="rId7"/>
    <p:sldId id="377" r:id="rId8"/>
    <p:sldId id="387" r:id="rId9"/>
    <p:sldId id="379" r:id="rId10"/>
    <p:sldId id="380" r:id="rId11"/>
    <p:sldId id="381" r:id="rId12"/>
    <p:sldId id="390" r:id="rId13"/>
    <p:sldId id="393" r:id="rId14"/>
    <p:sldId id="394" r:id="rId15"/>
    <p:sldId id="374" r:id="rId16"/>
    <p:sldId id="395" r:id="rId17"/>
    <p:sldId id="396" r:id="rId18"/>
    <p:sldId id="397" r:id="rId19"/>
    <p:sldId id="388" r:id="rId20"/>
    <p:sldId id="382" r:id="rId21"/>
    <p:sldId id="389" r:id="rId22"/>
    <p:sldId id="378" r:id="rId23"/>
    <p:sldId id="376" r:id="rId24"/>
    <p:sldId id="383" r:id="rId25"/>
    <p:sldId id="279" r:id="rId26"/>
    <p:sldId id="392" r:id="rId27"/>
    <p:sldId id="3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e Jackson" initials="EJ" lastIdx="1" clrIdx="0">
    <p:extLst>
      <p:ext uri="{19B8F6BF-5375-455C-9EA6-DF929625EA0E}">
        <p15:presenceInfo xmlns:p15="http://schemas.microsoft.com/office/powerpoint/2012/main" userId="S-1-5-21-3452985955-3874117349-2416499595-6163" providerId="AD"/>
      </p:ext>
    </p:extLst>
  </p:cmAuthor>
  <p:cmAuthor id="2" name="Gillian Foster Wilkinson" initials="GFW" lastIdx="1" clrIdx="1">
    <p:extLst>
      <p:ext uri="{19B8F6BF-5375-455C-9EA6-DF929625EA0E}">
        <p15:presenceInfo xmlns:p15="http://schemas.microsoft.com/office/powerpoint/2012/main" userId="S::gwilkinson@hopeinternational.org::4ad9fa3d-39a9-4459-9618-ac8c9dcfe987" providerId="AD"/>
      </p:ext>
    </p:extLst>
  </p:cmAuthor>
  <p:cmAuthor id="3" name="Annie Schmus" initials="AS" lastIdx="1" clrIdx="2">
    <p:extLst>
      <p:ext uri="{19B8F6BF-5375-455C-9EA6-DF929625EA0E}">
        <p15:presenceInfo xmlns:p15="http://schemas.microsoft.com/office/powerpoint/2012/main" userId="DVRAr/sZ8sBrWI7x5wE9fzQ/6aXgUGpqFa7FevAOR3k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93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7FD4F-8BEC-47CF-A44A-8731B4ED22DE}" v="1" dt="2020-04-09T16:36:00.336"/>
    <p1510:client id="{F759753C-588F-452E-A8D9-5C6AD721324B}" v="15" dt="2020-04-08T22:07:08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6" autoAdjust="0"/>
    <p:restoredTop sz="94660"/>
  </p:normalViewPr>
  <p:slideViewPr>
    <p:cSldViewPr snapToGrid="0">
      <p:cViewPr>
        <p:scale>
          <a:sx n="60" d="100"/>
          <a:sy n="60" d="100"/>
        </p:scale>
        <p:origin x="9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D67FD4F-8BEC-47CF-A44A-8731B4ED22DE}"/>
    <pc:docChg chg="delSld">
      <pc:chgData name="" userId="" providerId="" clId="Web-{8D67FD4F-8BEC-47CF-A44A-8731B4ED22DE}" dt="2020-04-09T16:36:00.336" v="0"/>
      <pc:docMkLst>
        <pc:docMk/>
      </pc:docMkLst>
      <pc:sldChg chg="del">
        <pc:chgData name="" userId="" providerId="" clId="Web-{8D67FD4F-8BEC-47CF-A44A-8731B4ED22DE}" dt="2020-04-09T16:36:00.336" v="0"/>
        <pc:sldMkLst>
          <pc:docMk/>
          <pc:sldMk cId="1183471164" sldId="337"/>
        </pc:sldMkLst>
      </pc:sldChg>
    </pc:docChg>
  </pc:docChgLst>
  <pc:docChgLst>
    <pc:chgData clId="Web-{F759753C-588F-452E-A8D9-5C6AD721324B}"/>
    <pc:docChg chg="modSld">
      <pc:chgData name="" userId="" providerId="" clId="Web-{F759753C-588F-452E-A8D9-5C6AD721324B}" dt="2020-04-08T22:07:08.497" v="13" actId="1076"/>
      <pc:docMkLst>
        <pc:docMk/>
      </pc:docMkLst>
      <pc:sldChg chg="addSp delSp modSp">
        <pc:chgData name="" userId="" providerId="" clId="Web-{F759753C-588F-452E-A8D9-5C6AD721324B}" dt="2020-04-08T22:07:08.497" v="13" actId="1076"/>
        <pc:sldMkLst>
          <pc:docMk/>
          <pc:sldMk cId="2791102203" sldId="334"/>
        </pc:sldMkLst>
        <pc:spChg chg="add del mod">
          <ac:chgData name="" userId="" providerId="" clId="Web-{F759753C-588F-452E-A8D9-5C6AD721324B}" dt="2020-04-08T22:06:44.325" v="7" actId="1076"/>
          <ac:spMkLst>
            <pc:docMk/>
            <pc:sldMk cId="2791102203" sldId="334"/>
            <ac:spMk id="9" creationId="{D38AC6ED-6C91-4981-A1FD-E01B02CFE3FE}"/>
          </ac:spMkLst>
        </pc:spChg>
        <pc:spChg chg="mod">
          <ac:chgData name="" userId="" providerId="" clId="Web-{F759753C-588F-452E-A8D9-5C6AD721324B}" dt="2020-04-08T22:06:46.903" v="8" actId="20577"/>
          <ac:spMkLst>
            <pc:docMk/>
            <pc:sldMk cId="2791102203" sldId="334"/>
            <ac:spMk id="11" creationId="{00000000-0000-0000-0000-000000000000}"/>
          </ac:spMkLst>
        </pc:spChg>
        <pc:spChg chg="add mod">
          <ac:chgData name="" userId="" providerId="" clId="Web-{F759753C-588F-452E-A8D9-5C6AD721324B}" dt="2020-04-08T22:06:59.513" v="11" actId="1076"/>
          <ac:spMkLst>
            <pc:docMk/>
            <pc:sldMk cId="2791102203" sldId="334"/>
            <ac:spMk id="12" creationId="{70309FF1-6486-4254-9977-95E127692A38}"/>
          </ac:spMkLst>
        </pc:spChg>
        <pc:picChg chg="mod">
          <ac:chgData name="" userId="" providerId="" clId="Web-{F759753C-588F-452E-A8D9-5C6AD721324B}" dt="2020-04-08T22:07:08.497" v="13" actId="1076"/>
          <ac:picMkLst>
            <pc:docMk/>
            <pc:sldMk cId="2791102203" sldId="334"/>
            <ac:picMk id="2" creationId="{9740B761-CC73-4F73-9D0F-7AEB09CD75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2634-F749-0441-9D21-44AD1D90CD6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8E8F5-B522-E441-A195-C7647FE7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 put in place measures to ensure that they should not lose money. In our case, one group called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Msintha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(Life Changer) invested all their savings in buying maize which they have stored. Their reasoning was that they will sell at a later point fully aware that with movement restrictions, they may have an advantage with probability of prices going 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Strict lockdown:  can’t work / can’t save</a:t>
            </a:r>
          </a:p>
          <a:p>
            <a:r>
              <a:rPr lang="en-US" dirty="0"/>
              <a:t>Medium/flexible lockdown:</a:t>
            </a:r>
            <a:r>
              <a:rPr lang="en-US" baseline="0" dirty="0"/>
              <a:t>  groups meeting in small quorums</a:t>
            </a:r>
          </a:p>
          <a:p>
            <a:r>
              <a:rPr lang="en-US" baseline="0" dirty="0"/>
              <a:t>(few) no lockdown: business as usual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8E8F5-B522-E441-A195-C7647FE765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7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5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8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F3C3-0684-41A5-B917-684A0C3781F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DE2A-4BCA-4315-8A6B-C6C3CB91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network.org/covid-19-resource-repository.html" TargetMode="External"/><Relationship Id="rId7" Type="http://schemas.openxmlformats.org/officeDocument/2006/relationships/image" Target="../media/image29.svg"/><Relationship Id="rId2" Type="http://schemas.openxmlformats.org/officeDocument/2006/relationships/hyperlink" Target="https://www.cednetwork.org/resource-library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cednetwork.org/contact-u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052" name="Picture 1" descr="CED_Network_Descript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02" y="1395413"/>
            <a:ext cx="9340992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41921" y="4149121"/>
            <a:ext cx="66598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4E7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CED Roundtable on the “Next Normal”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4E73"/>
                </a:solidFill>
                <a:latin typeface="Calibri" panose="020F0502020204030204" pitchFamily="34" charset="0"/>
              </a:rPr>
              <a:t>What will our work look like after COVID-19?</a:t>
            </a:r>
            <a:endParaRPr lang="en-US" altLang="en-US" sz="2400" i="0" dirty="0">
              <a:solidFill>
                <a:srgbClr val="004E73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i="0" dirty="0">
              <a:solidFill>
                <a:srgbClr val="004E73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4E73"/>
                </a:solidFill>
                <a:latin typeface="Calibri" panose="020F0502020204030204" pitchFamily="34" charset="0"/>
              </a:rPr>
              <a:t>July 16, 2020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8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AD04A-3191-42EB-B943-40B14B2E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14" y="1266824"/>
            <a:ext cx="7655087" cy="52006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Listen to clients – survey of 2,400 MSME in 8 countries</a:t>
            </a:r>
          </a:p>
          <a:p>
            <a:pPr lvl="1"/>
            <a:r>
              <a:rPr lang="en-US" sz="2000" dirty="0"/>
              <a:t>60% earning less than half of pre-Covid19 income</a:t>
            </a:r>
          </a:p>
          <a:p>
            <a:pPr lvl="1"/>
            <a:r>
              <a:rPr lang="en-US" sz="2000" dirty="0"/>
              <a:t>Sale of assets/livestock 13% (men 15%, women 12%)</a:t>
            </a:r>
          </a:p>
          <a:p>
            <a:pPr lvl="1"/>
            <a:r>
              <a:rPr lang="en-US" sz="2000" dirty="0"/>
              <a:t>Reduced consumption</a:t>
            </a:r>
          </a:p>
          <a:p>
            <a:pPr lvl="2"/>
            <a:r>
              <a:rPr lang="en-US" sz="1800" dirty="0"/>
              <a:t>food 59%</a:t>
            </a:r>
          </a:p>
          <a:p>
            <a:pPr lvl="2"/>
            <a:r>
              <a:rPr lang="en-US" sz="1800" dirty="0"/>
              <a:t>clothing 49%</a:t>
            </a:r>
          </a:p>
          <a:p>
            <a:pPr lvl="2"/>
            <a:r>
              <a:rPr lang="en-US" sz="1800" dirty="0"/>
              <a:t>education 29%</a:t>
            </a:r>
          </a:p>
          <a:p>
            <a:pPr lvl="1"/>
            <a:r>
              <a:rPr lang="en-US" sz="2000" dirty="0"/>
              <a:t>Biggest worries</a:t>
            </a:r>
          </a:p>
          <a:p>
            <a:pPr lvl="2"/>
            <a:r>
              <a:rPr lang="en-US" sz="1800" dirty="0"/>
              <a:t>business failure 39%</a:t>
            </a:r>
          </a:p>
          <a:p>
            <a:pPr lvl="2"/>
            <a:r>
              <a:rPr lang="en-US" sz="1800" dirty="0"/>
              <a:t>no income/</a:t>
            </a:r>
          </a:p>
          <a:p>
            <a:pPr marL="914400" lvl="2" indent="0">
              <a:buNone/>
            </a:pPr>
            <a:r>
              <a:rPr lang="en-US" sz="1800" dirty="0"/>
              <a:t>     loss of capital 21%</a:t>
            </a:r>
          </a:p>
          <a:p>
            <a:pPr lvl="2"/>
            <a:r>
              <a:rPr lang="en-US" sz="1800" dirty="0"/>
              <a:t>catching virus 6%</a:t>
            </a:r>
          </a:p>
          <a:p>
            <a:pPr lvl="1"/>
            <a:r>
              <a:rPr lang="en-US" sz="2000" dirty="0"/>
              <a:t>MSMEs needs</a:t>
            </a:r>
          </a:p>
          <a:p>
            <a:pPr lvl="2"/>
            <a:r>
              <a:rPr lang="en-US" sz="1800" dirty="0"/>
              <a:t>loan rescheduling 51%</a:t>
            </a:r>
          </a:p>
          <a:p>
            <a:pPr lvl="2"/>
            <a:r>
              <a:rPr lang="en-US" sz="1800" dirty="0"/>
              <a:t>interest rate discount 44%.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229114" y="532385"/>
            <a:ext cx="7914885" cy="107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VisionFund</a:t>
            </a:r>
            <a:r>
              <a:rPr lang="en-US" sz="3600" dirty="0"/>
              <a:t> Observations in Africa Region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8F9BA-6D05-455B-A7BF-6A762C40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32668"/>
            <a:ext cx="4473848" cy="26074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73EC4-801A-4689-BA68-595E84F8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7" y="6309536"/>
            <a:ext cx="1298421" cy="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AD04A-3191-42EB-B943-40B14B2E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14" y="1266824"/>
            <a:ext cx="7655087" cy="52006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Senegal, Ghana &amp; Mali – three very different situations </a:t>
            </a:r>
          </a:p>
          <a:p>
            <a:pPr marL="342900" lvl="1" indent="0" algn="ctr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1800" dirty="0"/>
              <a:t>KPI comparison between February and May/June 2020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The more drastic the lockdown, the more severe the impact on the MFI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229114" y="532385"/>
            <a:ext cx="7914885" cy="107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VisionFund</a:t>
            </a:r>
            <a:r>
              <a:rPr lang="en-US" sz="3600" dirty="0"/>
              <a:t> Performance in Africa Region</a:t>
            </a:r>
          </a:p>
        </p:txBody>
      </p:sp>
      <p:sp>
        <p:nvSpPr>
          <p:cNvPr id="11" name="Up Arrow 6">
            <a:extLst>
              <a:ext uri="{FF2B5EF4-FFF2-40B4-BE49-F238E27FC236}">
                <a16:creationId xmlns:a16="http://schemas.microsoft.com/office/drawing/2014/main" id="{BE3C01C7-EFED-40D2-878C-C236718EAE14}"/>
              </a:ext>
            </a:extLst>
          </p:cNvPr>
          <p:cNvSpPr/>
          <p:nvPr/>
        </p:nvSpPr>
        <p:spPr>
          <a:xfrm>
            <a:off x="4594859" y="3159578"/>
            <a:ext cx="264523" cy="4114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id="{4F52E766-EC78-42AC-8A33-675591AD2EFA}"/>
              </a:ext>
            </a:extLst>
          </p:cNvPr>
          <p:cNvSpPr/>
          <p:nvPr/>
        </p:nvSpPr>
        <p:spPr>
          <a:xfrm>
            <a:off x="6750231" y="3159578"/>
            <a:ext cx="284118" cy="411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Up Arrow 9">
            <a:extLst>
              <a:ext uri="{FF2B5EF4-FFF2-40B4-BE49-F238E27FC236}">
                <a16:creationId xmlns:a16="http://schemas.microsoft.com/office/drawing/2014/main" id="{183188D6-9EFD-49A6-B68E-70E086639B33}"/>
              </a:ext>
            </a:extLst>
          </p:cNvPr>
          <p:cNvSpPr/>
          <p:nvPr/>
        </p:nvSpPr>
        <p:spPr>
          <a:xfrm>
            <a:off x="2129587" y="3159578"/>
            <a:ext cx="264523" cy="4114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Up Arrow 10">
            <a:extLst>
              <a:ext uri="{FF2B5EF4-FFF2-40B4-BE49-F238E27FC236}">
                <a16:creationId xmlns:a16="http://schemas.microsoft.com/office/drawing/2014/main" id="{74C4BE86-2542-4AE8-9BC6-B57514FE61E9}"/>
              </a:ext>
            </a:extLst>
          </p:cNvPr>
          <p:cNvSpPr/>
          <p:nvPr/>
        </p:nvSpPr>
        <p:spPr>
          <a:xfrm rot="10800000">
            <a:off x="2139381" y="3904160"/>
            <a:ext cx="264523" cy="4114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Up Arrow 11">
            <a:extLst>
              <a:ext uri="{FF2B5EF4-FFF2-40B4-BE49-F238E27FC236}">
                <a16:creationId xmlns:a16="http://schemas.microsoft.com/office/drawing/2014/main" id="{DEAE7CE7-5248-4D6C-9E26-EB6CCA681BD0}"/>
              </a:ext>
            </a:extLst>
          </p:cNvPr>
          <p:cNvSpPr/>
          <p:nvPr/>
        </p:nvSpPr>
        <p:spPr>
          <a:xfrm rot="10800000">
            <a:off x="4581796" y="3895996"/>
            <a:ext cx="287383" cy="42780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Down Arrow 12">
            <a:extLst>
              <a:ext uri="{FF2B5EF4-FFF2-40B4-BE49-F238E27FC236}">
                <a16:creationId xmlns:a16="http://schemas.microsoft.com/office/drawing/2014/main" id="{2D44066B-AD94-4C5E-B2BF-69CCCF4D1E52}"/>
              </a:ext>
            </a:extLst>
          </p:cNvPr>
          <p:cNvSpPr/>
          <p:nvPr/>
        </p:nvSpPr>
        <p:spPr>
          <a:xfrm rot="10800000">
            <a:off x="6750231" y="3904160"/>
            <a:ext cx="284118" cy="411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02E51D2-1ED7-47AA-A265-1F8309BE1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92400"/>
              </p:ext>
            </p:extLst>
          </p:nvPr>
        </p:nvGraphicFramePr>
        <p:xfrm>
          <a:off x="1229114" y="2797780"/>
          <a:ext cx="7841594" cy="241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KPI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Senegal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Ghana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Mali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481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Portfolio</a:t>
                      </a:r>
                      <a:r>
                        <a:rPr lang="en-US" sz="1500" baseline="0" dirty="0"/>
                        <a:t> quality</a:t>
                      </a:r>
                    </a:p>
                    <a:p>
                      <a:pPr algn="l"/>
                      <a:r>
                        <a:rPr lang="en-US" sz="1500" baseline="0" dirty="0"/>
                        <a:t>(PAR30+LLR)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x13 </a:t>
                      </a:r>
                    </a:p>
                    <a:p>
                      <a:pPr algn="ctr"/>
                      <a:r>
                        <a:rPr lang="en-US" sz="1400" dirty="0"/>
                        <a:t>deteriorated by factor of 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56%</a:t>
                      </a:r>
                      <a:r>
                        <a:rPr lang="en-US" sz="1500" baseline="0" dirty="0"/>
                        <a:t> end May</a:t>
                      </a:r>
                    </a:p>
                    <a:p>
                      <a:pPr algn="ctr"/>
                      <a:r>
                        <a:rPr lang="en-US" sz="1400" dirty="0"/>
                        <a:t>Improving end June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-23% </a:t>
                      </a:r>
                    </a:p>
                    <a:p>
                      <a:pPr algn="ctr"/>
                      <a:r>
                        <a:rPr lang="en-US" sz="1500" dirty="0"/>
                        <a:t>Improved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46">
                <a:tc>
                  <a:txBody>
                    <a:bodyPr/>
                    <a:lstStyle/>
                    <a:p>
                      <a:r>
                        <a:rPr lang="en-US" sz="1500" dirty="0"/>
                        <a:t>Number clients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-12% </a:t>
                      </a:r>
                    </a:p>
                    <a:p>
                      <a:pPr algn="ctr"/>
                      <a:r>
                        <a:rPr lang="en-US" sz="1500" dirty="0"/>
                        <a:t>May 22,135</a:t>
                      </a:r>
                    </a:p>
                    <a:p>
                      <a:pPr algn="ctr"/>
                      <a:r>
                        <a:rPr lang="en-US" sz="1400" dirty="0"/>
                        <a:t>Improving end June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-16%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+0.6%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endParaRPr lang="en-US" sz="1500" dirty="0"/>
                    </a:p>
                    <a:p>
                      <a:r>
                        <a:rPr lang="en-US" sz="1500" dirty="0"/>
                        <a:t>Portfolio value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500" dirty="0"/>
                        <a:t>-11%</a:t>
                      </a:r>
                      <a:r>
                        <a:rPr lang="en-US" sz="1500" baseline="0" dirty="0"/>
                        <a:t> end </a:t>
                      </a:r>
                      <a:r>
                        <a:rPr lang="en-US" sz="1500" dirty="0"/>
                        <a:t>May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500" dirty="0"/>
                        <a:t>-13%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500" dirty="0"/>
                        <a:t>+0.2%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Up Arrow 10">
            <a:extLst>
              <a:ext uri="{FF2B5EF4-FFF2-40B4-BE49-F238E27FC236}">
                <a16:creationId xmlns:a16="http://schemas.microsoft.com/office/drawing/2014/main" id="{4AB0151D-C6AA-4616-8BDE-9B769D9F884B}"/>
              </a:ext>
            </a:extLst>
          </p:cNvPr>
          <p:cNvSpPr/>
          <p:nvPr/>
        </p:nvSpPr>
        <p:spPr>
          <a:xfrm rot="10800000">
            <a:off x="2768031" y="3992293"/>
            <a:ext cx="264523" cy="4114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Up Arrow 11">
            <a:extLst>
              <a:ext uri="{FF2B5EF4-FFF2-40B4-BE49-F238E27FC236}">
                <a16:creationId xmlns:a16="http://schemas.microsoft.com/office/drawing/2014/main" id="{A584158C-5A5B-44DA-9D55-E0D6F71CCDCB}"/>
              </a:ext>
            </a:extLst>
          </p:cNvPr>
          <p:cNvSpPr/>
          <p:nvPr/>
        </p:nvSpPr>
        <p:spPr>
          <a:xfrm rot="10800000">
            <a:off x="5210446" y="3984129"/>
            <a:ext cx="287383" cy="42780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Down Arrow 12">
            <a:extLst>
              <a:ext uri="{FF2B5EF4-FFF2-40B4-BE49-F238E27FC236}">
                <a16:creationId xmlns:a16="http://schemas.microsoft.com/office/drawing/2014/main" id="{E6BED467-B236-430C-82D1-7803809C0B47}"/>
              </a:ext>
            </a:extLst>
          </p:cNvPr>
          <p:cNvSpPr/>
          <p:nvPr/>
        </p:nvSpPr>
        <p:spPr>
          <a:xfrm rot="10800000">
            <a:off x="7274918" y="3984129"/>
            <a:ext cx="284118" cy="411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Up Arrow 6">
            <a:extLst>
              <a:ext uri="{FF2B5EF4-FFF2-40B4-BE49-F238E27FC236}">
                <a16:creationId xmlns:a16="http://schemas.microsoft.com/office/drawing/2014/main" id="{5F86053C-5995-4510-9933-47403A89E1A2}"/>
              </a:ext>
            </a:extLst>
          </p:cNvPr>
          <p:cNvSpPr/>
          <p:nvPr/>
        </p:nvSpPr>
        <p:spPr>
          <a:xfrm>
            <a:off x="5179691" y="3271687"/>
            <a:ext cx="264523" cy="4114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Down Arrow 8">
            <a:extLst>
              <a:ext uri="{FF2B5EF4-FFF2-40B4-BE49-F238E27FC236}">
                <a16:creationId xmlns:a16="http://schemas.microsoft.com/office/drawing/2014/main" id="{7E30BE98-E131-4EA3-A3F1-DAE4325A8A9A}"/>
              </a:ext>
            </a:extLst>
          </p:cNvPr>
          <p:cNvSpPr/>
          <p:nvPr/>
        </p:nvSpPr>
        <p:spPr>
          <a:xfrm>
            <a:off x="7274918" y="3299445"/>
            <a:ext cx="284118" cy="411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Up Arrow 9">
            <a:extLst>
              <a:ext uri="{FF2B5EF4-FFF2-40B4-BE49-F238E27FC236}">
                <a16:creationId xmlns:a16="http://schemas.microsoft.com/office/drawing/2014/main" id="{9CA838EF-726B-40D4-A3E5-43232E6BA484}"/>
              </a:ext>
            </a:extLst>
          </p:cNvPr>
          <p:cNvSpPr/>
          <p:nvPr/>
        </p:nvSpPr>
        <p:spPr>
          <a:xfrm>
            <a:off x="2689652" y="3271687"/>
            <a:ext cx="264523" cy="4114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Down Arrow 15">
            <a:extLst>
              <a:ext uri="{FF2B5EF4-FFF2-40B4-BE49-F238E27FC236}">
                <a16:creationId xmlns:a16="http://schemas.microsoft.com/office/drawing/2014/main" id="{EB5B88A2-D082-4B83-951E-3D0ED8DCBADB}"/>
              </a:ext>
            </a:extLst>
          </p:cNvPr>
          <p:cNvSpPr/>
          <p:nvPr/>
        </p:nvSpPr>
        <p:spPr>
          <a:xfrm rot="10800000">
            <a:off x="7274917" y="4668813"/>
            <a:ext cx="284118" cy="411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Up Arrow 13">
            <a:extLst>
              <a:ext uri="{FF2B5EF4-FFF2-40B4-BE49-F238E27FC236}">
                <a16:creationId xmlns:a16="http://schemas.microsoft.com/office/drawing/2014/main" id="{536C42FF-4465-4317-B4D0-B2254A91E87F}"/>
              </a:ext>
            </a:extLst>
          </p:cNvPr>
          <p:cNvSpPr/>
          <p:nvPr/>
        </p:nvSpPr>
        <p:spPr>
          <a:xfrm rot="10800000">
            <a:off x="2768031" y="4731378"/>
            <a:ext cx="264523" cy="4114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Up Arrow 14">
            <a:extLst>
              <a:ext uri="{FF2B5EF4-FFF2-40B4-BE49-F238E27FC236}">
                <a16:creationId xmlns:a16="http://schemas.microsoft.com/office/drawing/2014/main" id="{25D1CBAC-39B9-4B6A-95BC-265C6428CF92}"/>
              </a:ext>
            </a:extLst>
          </p:cNvPr>
          <p:cNvSpPr/>
          <p:nvPr/>
        </p:nvSpPr>
        <p:spPr>
          <a:xfrm rot="10800000">
            <a:off x="5223509" y="4709246"/>
            <a:ext cx="287383" cy="42780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2CDBE9-0090-4CD5-B2E2-F6FC486AF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33" y="6305068"/>
            <a:ext cx="1298421" cy="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4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200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8051A-CDE0-443C-8F51-04C4572B6557}"/>
              </a:ext>
            </a:extLst>
          </p:cNvPr>
          <p:cNvSpPr/>
          <p:nvPr/>
        </p:nvSpPr>
        <p:spPr>
          <a:xfrm>
            <a:off x="1178126" y="4972698"/>
            <a:ext cx="7536263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accent1"/>
                </a:solidFill>
              </a:rPr>
              <a:t>Courtney Purvis</a:t>
            </a:r>
          </a:p>
          <a:p>
            <a:pPr algn="ctr" fontAlgn="b"/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i="1" dirty="0">
                <a:solidFill>
                  <a:schemeClr val="accent1"/>
                </a:solidFill>
              </a:rPr>
              <a:t>Senior Program Advisor – Savings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1908E0-5219-4247-8220-F2A94A6BCD8A}"/>
              </a:ext>
            </a:extLst>
          </p:cNvPr>
          <p:cNvSpPr/>
          <p:nvPr/>
        </p:nvSpPr>
        <p:spPr>
          <a:xfrm>
            <a:off x="999466" y="364590"/>
            <a:ext cx="800674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bg2"/>
                </a:solidFill>
                <a:cs typeface="Calibri"/>
              </a:rPr>
              <a:t>Learnings from World Relief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435458-7B91-471F-85D1-7458EB39C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85" y="5926805"/>
            <a:ext cx="1414632" cy="659073"/>
          </a:xfrm>
          <a:prstGeom prst="rect">
            <a:avLst/>
          </a:prstGeom>
        </p:spPr>
      </p:pic>
      <p:pic>
        <p:nvPicPr>
          <p:cNvPr id="13" name="id-344EC4D3-F2B3-47CC-8FA7-235562FCE94C" descr="Image.jpeg">
            <a:extLst>
              <a:ext uri="{FF2B5EF4-FFF2-40B4-BE49-F238E27FC236}">
                <a16:creationId xmlns:a16="http://schemas.microsoft.com/office/drawing/2014/main" id="{7843D94A-2A48-437D-A636-92A3BB5B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8" y="1333395"/>
            <a:ext cx="3004327" cy="35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85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80" y="772432"/>
            <a:ext cx="7338059" cy="1325563"/>
          </a:xfrm>
        </p:spPr>
        <p:txBody>
          <a:bodyPr/>
          <a:lstStyle/>
          <a:p>
            <a:r>
              <a:rPr lang="en-US" dirty="0"/>
              <a:t>Savings Groups and Covid19: 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2167630"/>
            <a:ext cx="7018020" cy="4318408"/>
          </a:xfrm>
        </p:spPr>
        <p:txBody>
          <a:bodyPr>
            <a:normAutofit/>
          </a:bodyPr>
          <a:lstStyle/>
          <a:p>
            <a:r>
              <a:rPr lang="en-US" dirty="0"/>
              <a:t>SGs are </a:t>
            </a:r>
            <a:r>
              <a:rPr lang="en-US" b="1" dirty="0"/>
              <a:t>made</a:t>
            </a:r>
            <a:r>
              <a:rPr lang="en-US" dirty="0"/>
              <a:t> for a time like this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Each country has/had a different level of response</a:t>
            </a:r>
          </a:p>
          <a:p>
            <a:pPr marL="0" indent="0"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 need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think about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long term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economic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impacts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3" y="230190"/>
            <a:ext cx="2071117" cy="3499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841" y="3615804"/>
            <a:ext cx="5469159" cy="32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4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39501" y="3544574"/>
            <a:ext cx="2800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3. Control your spending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b="1" dirty="0"/>
              <a:t>6. Save money by growing your own nutritious food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18947" r="19591" b="13404"/>
          <a:stretch/>
        </p:blipFill>
        <p:spPr>
          <a:xfrm>
            <a:off x="6180795" y="3813214"/>
            <a:ext cx="2116329" cy="2222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 b="9903"/>
          <a:stretch/>
        </p:blipFill>
        <p:spPr>
          <a:xfrm>
            <a:off x="251404" y="3781522"/>
            <a:ext cx="3049653" cy="2285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93" y="3580725"/>
            <a:ext cx="3220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1. Prepare for the long-term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 </a:t>
            </a:r>
            <a:endParaRPr lang="en-US" sz="1600" dirty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4. Avoid new loans or debt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 t="12491" r="27310" b="23368"/>
          <a:stretch/>
        </p:blipFill>
        <p:spPr>
          <a:xfrm>
            <a:off x="3424529" y="1030450"/>
            <a:ext cx="2112761" cy="2507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 b="20652"/>
          <a:stretch/>
        </p:blipFill>
        <p:spPr>
          <a:xfrm>
            <a:off x="10803" y="1159336"/>
            <a:ext cx="3507099" cy="2387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2461" y="275688"/>
            <a:ext cx="5404586" cy="616455"/>
          </a:xfrm>
        </p:spPr>
        <p:txBody>
          <a:bodyPr>
            <a:noAutofit/>
          </a:bodyPr>
          <a:lstStyle/>
          <a:p>
            <a:r>
              <a:rPr lang="en-US" sz="3200" b="1" dirty="0"/>
              <a:t>Smart Money During COVID-19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26737" y="3579622"/>
            <a:ext cx="30752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2. Continue saving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</a:p>
          <a:p>
            <a:pPr lvl="0"/>
            <a:r>
              <a:rPr lang="en-US" sz="1600" b="1" dirty="0"/>
              <a:t>5. Do not sell productive assets</a:t>
            </a:r>
          </a:p>
          <a:p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0807" r="12152" b="24631"/>
          <a:stretch/>
        </p:blipFill>
        <p:spPr>
          <a:xfrm>
            <a:off x="2947951" y="3955232"/>
            <a:ext cx="2577910" cy="2006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8420" r="14820" b="21826"/>
          <a:stretch/>
        </p:blipFill>
        <p:spPr>
          <a:xfrm>
            <a:off x="5939502" y="1160784"/>
            <a:ext cx="2567052" cy="2282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1"/>
          <a:stretch/>
        </p:blipFill>
        <p:spPr>
          <a:xfrm>
            <a:off x="7671730" y="434015"/>
            <a:ext cx="1462241" cy="299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283" y="6458192"/>
            <a:ext cx="165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Illustrations by Stephanie Ebert</a:t>
            </a:r>
          </a:p>
        </p:txBody>
      </p:sp>
    </p:spTree>
    <p:extLst>
      <p:ext uri="{BB962C8B-B14F-4D97-AF65-F5344CB8AC3E}">
        <p14:creationId xmlns:p14="http://schemas.microsoft.com/office/powerpoint/2010/main" val="144224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524D-27C4-2340-9950-7FBA23F9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64" y="933450"/>
            <a:ext cx="7333321" cy="4991100"/>
          </a:xfrm>
        </p:spPr>
        <p:txBody>
          <a:bodyPr>
            <a:noAutofit/>
          </a:bodyPr>
          <a:lstStyle/>
          <a:p>
            <a:pPr marL="457200" algn="ctr">
              <a:lnSpc>
                <a:spcPct val="100000"/>
              </a:lnSpc>
            </a:pPr>
            <a:r>
              <a:rPr lang="en-US" sz="5400" dirty="0">
                <a:solidFill>
                  <a:schemeClr val="bg1"/>
                </a:solidFill>
                <a:latin typeface="Calibri  "/>
              </a:rPr>
              <a:t>What realities are you planning for in the future? 	</a:t>
            </a:r>
            <a:br>
              <a:rPr lang="en-US" sz="5400" dirty="0">
                <a:solidFill>
                  <a:schemeClr val="bg1"/>
                </a:solidFill>
                <a:latin typeface="Calibri  "/>
              </a:rPr>
            </a:br>
            <a:br>
              <a:rPr lang="en-US" sz="5400" dirty="0">
                <a:solidFill>
                  <a:schemeClr val="bg1"/>
                </a:solidFill>
                <a:latin typeface="Calibri  "/>
              </a:rPr>
            </a:br>
            <a:r>
              <a:rPr lang="en-US" sz="5400" dirty="0">
                <a:solidFill>
                  <a:schemeClr val="bg1"/>
                </a:solidFill>
                <a:latin typeface="Calibri  "/>
              </a:rPr>
              <a:t>What will change or stay the same?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8B913F-A4E8-46EC-B466-8C877D4769B5}"/>
              </a:ext>
            </a:extLst>
          </p:cNvPr>
          <p:cNvSpPr txBox="1">
            <a:spLocks/>
          </p:cNvSpPr>
          <p:nvPr/>
        </p:nvSpPr>
        <p:spPr>
          <a:xfrm>
            <a:off x="1828800" y="3558970"/>
            <a:ext cx="6531581" cy="8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bg1">
                  <a:lumMod val="95000"/>
                </a:schemeClr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68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200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8051A-CDE0-443C-8F51-04C4572B6557}"/>
              </a:ext>
            </a:extLst>
          </p:cNvPr>
          <p:cNvSpPr/>
          <p:nvPr/>
        </p:nvSpPr>
        <p:spPr>
          <a:xfrm>
            <a:off x="1178126" y="4972698"/>
            <a:ext cx="7536263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accent1"/>
                </a:solidFill>
              </a:rPr>
              <a:t>Courtney Purvis</a:t>
            </a:r>
          </a:p>
          <a:p>
            <a:pPr algn="ctr" fontAlgn="b"/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i="1" dirty="0">
                <a:solidFill>
                  <a:schemeClr val="accent1"/>
                </a:solidFill>
              </a:rPr>
              <a:t>Senior Program Advisor – Savings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1908E0-5219-4247-8220-F2A94A6BCD8A}"/>
              </a:ext>
            </a:extLst>
          </p:cNvPr>
          <p:cNvSpPr/>
          <p:nvPr/>
        </p:nvSpPr>
        <p:spPr>
          <a:xfrm>
            <a:off x="999466" y="364590"/>
            <a:ext cx="800674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bg2"/>
                </a:solidFill>
                <a:cs typeface="Calibri"/>
              </a:rPr>
              <a:t>Learnings from World Relief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435458-7B91-471F-85D1-7458EB39C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85" y="5926805"/>
            <a:ext cx="1414632" cy="659073"/>
          </a:xfrm>
          <a:prstGeom prst="rect">
            <a:avLst/>
          </a:prstGeom>
        </p:spPr>
      </p:pic>
      <p:pic>
        <p:nvPicPr>
          <p:cNvPr id="13" name="id-344EC4D3-F2B3-47CC-8FA7-235562FCE94C" descr="Image.jpeg">
            <a:extLst>
              <a:ext uri="{FF2B5EF4-FFF2-40B4-BE49-F238E27FC236}">
                <a16:creationId xmlns:a16="http://schemas.microsoft.com/office/drawing/2014/main" id="{7843D94A-2A48-437D-A636-92A3BB5B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8" y="1333395"/>
            <a:ext cx="3004327" cy="35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1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350" y="2320290"/>
            <a:ext cx="4057650" cy="3977640"/>
          </a:xfrm>
        </p:spPr>
        <p:txBody>
          <a:bodyPr>
            <a:noAutofit/>
          </a:bodyPr>
          <a:lstStyle/>
          <a:p>
            <a:pPr lvl="6"/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to donors about flexibility in targets/programming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about farming/kitchen gardens integrated into SG activities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3" y="230190"/>
            <a:ext cx="2071117" cy="349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502"/>
          <a:stretch/>
        </p:blipFill>
        <p:spPr>
          <a:xfrm>
            <a:off x="0" y="2102169"/>
            <a:ext cx="4889586" cy="47558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6539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Savings Groups and Covid19:  Future Planning</a:t>
            </a:r>
          </a:p>
        </p:txBody>
      </p:sp>
    </p:spTree>
    <p:extLst>
      <p:ext uri="{BB962C8B-B14F-4D97-AF65-F5344CB8AC3E}">
        <p14:creationId xmlns:p14="http://schemas.microsoft.com/office/powerpoint/2010/main" val="323725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223010"/>
            <a:ext cx="3537157" cy="3406140"/>
          </a:xfrm>
        </p:spPr>
        <p:txBody>
          <a:bodyPr>
            <a:noAutofit/>
          </a:bodyPr>
          <a:lstStyle/>
          <a:p>
            <a:pPr lvl="6"/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about digital savings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0" y="1554481"/>
            <a:ext cx="3977640" cy="5303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3" y="230190"/>
            <a:ext cx="2071117" cy="3499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9" name="Rectangle 8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142999" y="71734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Savings Groups and Covid19:  Future Planning</a:t>
            </a:r>
          </a:p>
        </p:txBody>
      </p:sp>
    </p:spTree>
    <p:extLst>
      <p:ext uri="{BB962C8B-B14F-4D97-AF65-F5344CB8AC3E}">
        <p14:creationId xmlns:p14="http://schemas.microsoft.com/office/powerpoint/2010/main" val="129613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200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8051A-CDE0-443C-8F51-04C4572B6557}"/>
              </a:ext>
            </a:extLst>
          </p:cNvPr>
          <p:cNvSpPr/>
          <p:nvPr/>
        </p:nvSpPr>
        <p:spPr>
          <a:xfrm>
            <a:off x="1218320" y="4970966"/>
            <a:ext cx="7536263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accent1"/>
                </a:solidFill>
              </a:rPr>
              <a:t>G. P. Gontrand Nounagnon</a:t>
            </a:r>
          </a:p>
          <a:p>
            <a:pPr algn="ctr" fontAlgn="b"/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i="1" dirty="0">
                <a:solidFill>
                  <a:schemeClr val="accent1"/>
                </a:solidFill>
              </a:rPr>
              <a:t>Regional Operations Director – West Africa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A39ABD-1515-4CF1-A4F2-9BCF6ED3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53" y="6050753"/>
            <a:ext cx="1644887" cy="478785"/>
          </a:xfrm>
          <a:prstGeom prst="rect">
            <a:avLst/>
          </a:prstGeom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3D6E8B0-C92C-4B49-A219-D2B358F8E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918" r="8458" b="35186"/>
          <a:stretch/>
        </p:blipFill>
        <p:spPr>
          <a:xfrm>
            <a:off x="3399386" y="1206865"/>
            <a:ext cx="3150420" cy="35680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1908E0-5219-4247-8220-F2A94A6BCD8A}"/>
              </a:ext>
            </a:extLst>
          </p:cNvPr>
          <p:cNvSpPr/>
          <p:nvPr/>
        </p:nvSpPr>
        <p:spPr>
          <a:xfrm>
            <a:off x="999466" y="364590"/>
            <a:ext cx="800674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bg2"/>
                </a:solidFill>
                <a:cs typeface="Calibri"/>
              </a:rPr>
              <a:t>Learnings from </a:t>
            </a:r>
            <a:r>
              <a:rPr lang="en-US" sz="2800" i="1" dirty="0" err="1">
                <a:solidFill>
                  <a:schemeClr val="bg2"/>
                </a:solidFill>
                <a:cs typeface="Calibri"/>
              </a:rPr>
              <a:t>VisionFund</a:t>
            </a:r>
            <a:r>
              <a:rPr lang="en-US" sz="2800" i="1" dirty="0">
                <a:solidFill>
                  <a:schemeClr val="bg2"/>
                </a:solidFill>
                <a:cs typeface="Calibri"/>
              </a:rPr>
              <a:t>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18321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B88285-E94C-4724-9211-F41A95202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01" y="1078572"/>
            <a:ext cx="7394153" cy="462134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42270-6842-4DCF-A6E7-14717311A84C}"/>
              </a:ext>
            </a:extLst>
          </p:cNvPr>
          <p:cNvSpPr txBox="1"/>
          <p:nvPr/>
        </p:nvSpPr>
        <p:spPr>
          <a:xfrm>
            <a:off x="4517424" y="6019483"/>
            <a:ext cx="2014043" cy="50013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</a:rPr>
              <a:t>Use the </a:t>
            </a:r>
            <a:r>
              <a:rPr lang="en-US" sz="1400" b="1" u="sng" dirty="0">
                <a:solidFill>
                  <a:schemeClr val="bg1"/>
                </a:solidFill>
                <a:latin typeface="Arial"/>
              </a:rPr>
              <a:t>chat roll </a:t>
            </a:r>
            <a:r>
              <a:rPr lang="en-US" sz="1400" dirty="0">
                <a:solidFill>
                  <a:schemeClr val="bg1"/>
                </a:solidFill>
                <a:latin typeface="Arial"/>
              </a:rPr>
              <a:t>to ask or answer questions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1C007-F83F-481A-A1AA-9F2B23E1EDD0}"/>
              </a:ext>
            </a:extLst>
          </p:cNvPr>
          <p:cNvSpPr txBox="1"/>
          <p:nvPr/>
        </p:nvSpPr>
        <p:spPr>
          <a:xfrm>
            <a:off x="356232" y="6019484"/>
            <a:ext cx="2129516" cy="500137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Keep your </a:t>
            </a:r>
            <a:r>
              <a:rPr lang="en-US" sz="1400" b="1" u="sng" dirty="0">
                <a:solidFill>
                  <a:schemeClr val="bg1"/>
                </a:solidFill>
                <a:latin typeface="Arial"/>
                <a:cs typeface="Arial"/>
              </a:rPr>
              <a:t>mic off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when you’re not speaking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8E74C-B40E-4571-A89C-6CCAD7487EFB}"/>
              </a:ext>
            </a:extLst>
          </p:cNvPr>
          <p:cNvSpPr txBox="1"/>
          <p:nvPr/>
        </p:nvSpPr>
        <p:spPr>
          <a:xfrm>
            <a:off x="2775866" y="6020327"/>
            <a:ext cx="1499300" cy="500137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</a:rPr>
              <a:t>Use </a:t>
            </a:r>
            <a:r>
              <a:rPr lang="en-US" sz="1400" b="1" u="sng" dirty="0">
                <a:solidFill>
                  <a:schemeClr val="bg1"/>
                </a:solidFill>
                <a:latin typeface="Arial"/>
              </a:rPr>
              <a:t>video</a:t>
            </a:r>
            <a:r>
              <a:rPr lang="en-US" sz="1400" dirty="0">
                <a:solidFill>
                  <a:schemeClr val="bg1"/>
                </a:solidFill>
                <a:latin typeface="Arial"/>
              </a:rPr>
              <a:t> when you can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771D28-D88C-46AA-BBC3-6FB3676979E3}"/>
              </a:ext>
            </a:extLst>
          </p:cNvPr>
          <p:cNvSpPr/>
          <p:nvPr/>
        </p:nvSpPr>
        <p:spPr>
          <a:xfrm>
            <a:off x="5120640" y="2520525"/>
            <a:ext cx="1137037" cy="190832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C830A-3E1C-4017-A1AF-C4B135337660}"/>
              </a:ext>
            </a:extLst>
          </p:cNvPr>
          <p:cNvSpPr txBox="1"/>
          <p:nvPr/>
        </p:nvSpPr>
        <p:spPr>
          <a:xfrm>
            <a:off x="5812278" y="3807006"/>
            <a:ext cx="103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here to adjust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2631C5-D0BC-4A64-B6D7-8A2964A88695}"/>
              </a:ext>
            </a:extLst>
          </p:cNvPr>
          <p:cNvCxnSpPr>
            <a:cxnSpLocks/>
          </p:cNvCxnSpPr>
          <p:nvPr/>
        </p:nvCxnSpPr>
        <p:spPr>
          <a:xfrm flipV="1">
            <a:off x="6225034" y="3411154"/>
            <a:ext cx="143960" cy="425257"/>
          </a:xfrm>
          <a:prstGeom prst="straightConnector1">
            <a:avLst/>
          </a:prstGeom>
          <a:ln w="50800">
            <a:solidFill>
              <a:schemeClr val="bg2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30BC130-6C28-4720-85DB-70FA85AB6650}"/>
              </a:ext>
            </a:extLst>
          </p:cNvPr>
          <p:cNvSpPr txBox="1"/>
          <p:nvPr/>
        </p:nvSpPr>
        <p:spPr>
          <a:xfrm>
            <a:off x="6773726" y="6019482"/>
            <a:ext cx="1901148" cy="500137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</a:rPr>
              <a:t>View using </a:t>
            </a:r>
          </a:p>
          <a:p>
            <a:pPr algn="ctr"/>
            <a:r>
              <a:rPr lang="en-US" sz="1400" b="1" u="sng" dirty="0">
                <a:solidFill>
                  <a:schemeClr val="bg1"/>
                </a:solidFill>
                <a:latin typeface="Arial"/>
              </a:rPr>
              <a:t>side-by-side</a:t>
            </a:r>
            <a:r>
              <a:rPr lang="en-US" sz="1400" dirty="0">
                <a:solidFill>
                  <a:schemeClr val="bg1"/>
                </a:solidFill>
                <a:latin typeface="Arial"/>
              </a:rPr>
              <a:t> mode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3DD4E5-8D92-453C-8033-04F6DBC018B3}"/>
              </a:ext>
            </a:extLst>
          </p:cNvPr>
          <p:cNvCxnSpPr>
            <a:cxnSpLocks/>
          </p:cNvCxnSpPr>
          <p:nvPr/>
        </p:nvCxnSpPr>
        <p:spPr>
          <a:xfrm flipH="1" flipV="1">
            <a:off x="7029506" y="5256540"/>
            <a:ext cx="1" cy="763632"/>
          </a:xfrm>
          <a:prstGeom prst="straightConnector1">
            <a:avLst/>
          </a:prstGeom>
          <a:ln w="50800">
            <a:solidFill>
              <a:schemeClr val="bg2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B16E2D2-5F16-4D7E-A701-5E5EFF9D9ECB}"/>
              </a:ext>
            </a:extLst>
          </p:cNvPr>
          <p:cNvSpPr/>
          <p:nvPr/>
        </p:nvSpPr>
        <p:spPr>
          <a:xfrm>
            <a:off x="4249330" y="5401622"/>
            <a:ext cx="461754" cy="37780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D9E0AF-29E4-4382-A306-2C510F1A08C1}"/>
              </a:ext>
            </a:extLst>
          </p:cNvPr>
          <p:cNvSpPr txBox="1">
            <a:spLocks/>
          </p:cNvSpPr>
          <p:nvPr/>
        </p:nvSpPr>
        <p:spPr>
          <a:xfrm>
            <a:off x="968154" y="266817"/>
            <a:ext cx="7391400" cy="66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Engage in the conversation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9DE487-61BD-4590-B142-0F1CF424AD41}"/>
              </a:ext>
            </a:extLst>
          </p:cNvPr>
          <p:cNvSpPr/>
          <p:nvPr/>
        </p:nvSpPr>
        <p:spPr>
          <a:xfrm>
            <a:off x="968320" y="5396733"/>
            <a:ext cx="461754" cy="377806"/>
          </a:xfrm>
          <a:prstGeom prst="ellipse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630C00-610B-4C2C-A64F-5655FEEC3A61}"/>
              </a:ext>
            </a:extLst>
          </p:cNvPr>
          <p:cNvSpPr/>
          <p:nvPr/>
        </p:nvSpPr>
        <p:spPr>
          <a:xfrm>
            <a:off x="1430074" y="5396733"/>
            <a:ext cx="461754" cy="377806"/>
          </a:xfrm>
          <a:prstGeom prst="ellipse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0D6D71-5EC8-4114-8134-C5F748CD11C6}"/>
              </a:ext>
            </a:extLst>
          </p:cNvPr>
          <p:cNvSpPr/>
          <p:nvPr/>
        </p:nvSpPr>
        <p:spPr>
          <a:xfrm>
            <a:off x="2311021" y="3507677"/>
            <a:ext cx="3102591" cy="96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48CC16D-EBFC-44B2-AF43-E6D9DEF6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532" y="3534231"/>
            <a:ext cx="31755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 dirty="0">
                <a:solidFill>
                  <a:srgbClr val="004E7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CED Roundtable on the “Next Normal”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 dirty="0">
                <a:solidFill>
                  <a:srgbClr val="004E73"/>
                </a:solidFill>
                <a:latin typeface="Calibri" panose="020F0502020204030204" pitchFamily="34" charset="0"/>
              </a:rPr>
              <a:t>What will our work look like after COVID-19?</a:t>
            </a:r>
            <a:endParaRPr lang="en-US" altLang="en-US" sz="1100" i="0" dirty="0">
              <a:solidFill>
                <a:srgbClr val="004E73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i="0" dirty="0">
              <a:solidFill>
                <a:srgbClr val="004E73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4E73"/>
                </a:solidFill>
                <a:latin typeface="Calibri" panose="020F0502020204030204" pitchFamily="34" charset="0"/>
              </a:rPr>
              <a:t>July 16, 2020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95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229114" y="532385"/>
            <a:ext cx="7914885" cy="107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VisionFund</a:t>
            </a:r>
            <a:r>
              <a:rPr lang="en-US" sz="3600" dirty="0"/>
              <a:t> Africa Region Plans and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213AF-059A-4F2C-98DC-8049F1A8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792724"/>
            <a:ext cx="7772400" cy="4351338"/>
          </a:xfrm>
        </p:spPr>
        <p:txBody>
          <a:bodyPr>
            <a:normAutofit fontScale="850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Support recovery of clients </a:t>
            </a:r>
          </a:p>
          <a:p>
            <a:pPr lvl="1"/>
            <a:r>
              <a:rPr lang="en-US" dirty="0"/>
              <a:t>Response (targeting, cash transfer, etc.)</a:t>
            </a:r>
          </a:p>
          <a:p>
            <a:pPr lvl="1"/>
            <a:r>
              <a:rPr lang="en-US" dirty="0"/>
              <a:t>Recovery (recovery loan, experience Typhoon Haiyan, El-Nino/Flood)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Improve MFI efficiency</a:t>
            </a:r>
          </a:p>
          <a:p>
            <a:pPr lvl="1"/>
            <a:r>
              <a:rPr lang="en-US" dirty="0"/>
              <a:t>Digitization (MIS full capabilities, Momo, process automation)</a:t>
            </a:r>
          </a:p>
          <a:p>
            <a:pPr lvl="1"/>
            <a:r>
              <a:rPr lang="en-US" dirty="0"/>
              <a:t>Rationalization (re-zoning, staff redeployment)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Appropriate funding for post-</a:t>
            </a:r>
            <a:r>
              <a:rPr lang="en-US" dirty="0" err="1"/>
              <a:t>Covid</a:t>
            </a:r>
            <a:r>
              <a:rPr lang="en-US" dirty="0"/>
              <a:t> operations</a:t>
            </a:r>
          </a:p>
          <a:p>
            <a:pPr lvl="1"/>
            <a:r>
              <a:rPr lang="en-US" dirty="0"/>
              <a:t>Special funding with no or reduced interest to MFI to cascade to clients</a:t>
            </a:r>
          </a:p>
          <a:p>
            <a:pPr lvl="1"/>
            <a:r>
              <a:rPr lang="en-US" dirty="0"/>
              <a:t>Special recovery loan, special support mechanisms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will stay: focus on tech and digital, remote working, less travel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FF7CBE-100D-4B9A-A4BC-C270F6BA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679" y="6292185"/>
            <a:ext cx="1298421" cy="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0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8051A-CDE0-443C-8F51-04C4572B6557}"/>
              </a:ext>
            </a:extLst>
          </p:cNvPr>
          <p:cNvSpPr/>
          <p:nvPr/>
        </p:nvSpPr>
        <p:spPr>
          <a:xfrm>
            <a:off x="2321208" y="5066844"/>
            <a:ext cx="5140633" cy="9900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Johanna Ryan</a:t>
            </a:r>
          </a:p>
          <a:p>
            <a:pPr algn="ctr" fontAlgn="b">
              <a:lnSpc>
                <a:spcPts val="3500"/>
              </a:lnSpc>
            </a:pPr>
            <a:r>
              <a:rPr lang="en-US" sz="3200" dirty="0">
                <a:solidFill>
                  <a:schemeClr val="accent1"/>
                </a:solidFill>
              </a:rPr>
              <a:t> </a:t>
            </a:r>
            <a:r>
              <a:rPr lang="en-US" sz="2400" i="1" dirty="0">
                <a:solidFill>
                  <a:schemeClr val="accent1"/>
                </a:solidFill>
              </a:rPr>
              <a:t>Global Director – Impact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609421-DDB3-4C10-80A0-8A1C343EF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0" t="8034" r="22820" b="12257"/>
          <a:stretch/>
        </p:blipFill>
        <p:spPr>
          <a:xfrm>
            <a:off x="3457826" y="1216937"/>
            <a:ext cx="2867395" cy="3721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39ABD-1515-4CF1-A4F2-9BCF6ED3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99" y="6137434"/>
            <a:ext cx="1461105" cy="4252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3BBFB9-CA59-482A-9278-4B6CB3223842}"/>
              </a:ext>
            </a:extLst>
          </p:cNvPr>
          <p:cNvSpPr/>
          <p:nvPr/>
        </p:nvSpPr>
        <p:spPr>
          <a:xfrm>
            <a:off x="888149" y="338009"/>
            <a:ext cx="800674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bg2"/>
                </a:solidFill>
                <a:cs typeface="Calibri"/>
              </a:rPr>
              <a:t>Learnings from </a:t>
            </a:r>
            <a:r>
              <a:rPr lang="en-US" sz="2800" i="1" dirty="0" err="1">
                <a:solidFill>
                  <a:schemeClr val="bg2"/>
                </a:solidFill>
                <a:cs typeface="Calibri"/>
              </a:rPr>
              <a:t>VisionFund</a:t>
            </a:r>
            <a:r>
              <a:rPr lang="en-US" sz="2800" i="1" dirty="0">
                <a:solidFill>
                  <a:schemeClr val="bg2"/>
                </a:solidFill>
                <a:cs typeface="Calibri"/>
              </a:rPr>
              <a:t>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93693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AD04A-3191-42EB-B943-40B14B2E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858" y="1362074"/>
            <a:ext cx="7207411" cy="4963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Livelihoods are critical</a:t>
            </a:r>
          </a:p>
          <a:p>
            <a:r>
              <a:rPr lang="en-GB" dirty="0"/>
              <a:t>Focus on jobs, women, youth</a:t>
            </a:r>
          </a:p>
          <a:p>
            <a:r>
              <a:rPr lang="en-GB" dirty="0"/>
              <a:t>Funding will change</a:t>
            </a:r>
          </a:p>
          <a:p>
            <a:r>
              <a:rPr lang="en-GB" dirty="0"/>
              <a:t>Innovate and adapt</a:t>
            </a:r>
          </a:p>
          <a:p>
            <a:r>
              <a:rPr lang="en-GB" dirty="0"/>
              <a:t>Rationalise and simplify</a:t>
            </a:r>
          </a:p>
          <a:p>
            <a:r>
              <a:rPr lang="en-GB" dirty="0"/>
              <a:t>Reduce overhead costs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229115" y="532385"/>
            <a:ext cx="7736450" cy="107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VisionFund</a:t>
            </a:r>
            <a:r>
              <a:rPr lang="en-US" sz="3600" dirty="0"/>
              <a:t> Plans – Global Perspective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FE7E3-26EC-44B2-891A-A206DBD4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16" y="3046820"/>
            <a:ext cx="2785529" cy="3097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CAAAF-CD59-4E89-BCFF-B1251D856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679" y="6292185"/>
            <a:ext cx="1298421" cy="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AD04A-3191-42EB-B943-40B14B2E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938" y="1213422"/>
            <a:ext cx="7207411" cy="49635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111022" y="2382567"/>
            <a:ext cx="7553325" cy="66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Polling questions </a:t>
            </a:r>
          </a:p>
          <a:p>
            <a:r>
              <a:rPr lang="en-US" sz="5400" dirty="0"/>
              <a:t>(anonymous)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93020-22D2-42E2-A473-373E68397768}"/>
              </a:ext>
            </a:extLst>
          </p:cNvPr>
          <p:cNvSpPr txBox="1"/>
          <p:nvPr/>
        </p:nvSpPr>
        <p:spPr>
          <a:xfrm>
            <a:off x="1164771" y="1807029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3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229114" y="532385"/>
            <a:ext cx="7914885" cy="63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Next Normal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213AF-059A-4F2C-98DC-8049F1A8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476375"/>
            <a:ext cx="7772400" cy="508635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5"/>
                </a:solidFill>
                <a:latin typeface="Museo Sans 700" panose="02000000000000000000" pitchFamily="50" charset="0"/>
              </a:rPr>
              <a:t>Travel</a:t>
            </a:r>
            <a:r>
              <a:rPr lang="en-US" sz="2400" dirty="0"/>
              <a:t>: Domestic travel by 2020 year-end; International travel resumes in 2021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5"/>
                </a:solidFill>
                <a:latin typeface="Museo Sans 700" panose="02000000000000000000" pitchFamily="50" charset="0"/>
              </a:rPr>
              <a:t>Technology</a:t>
            </a:r>
            <a:r>
              <a:rPr lang="en-US" sz="2400" dirty="0"/>
              <a:t>: Usage will increase to communicate globally and transact with those we serve (but many that we serve who will continue to use cash)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5"/>
                </a:solidFill>
                <a:latin typeface="Museo Sans 700" panose="02000000000000000000" pitchFamily="50" charset="0"/>
              </a:rPr>
              <a:t>Fundraising events (domestic): </a:t>
            </a:r>
            <a:r>
              <a:rPr lang="en-US" sz="2400" dirty="0"/>
              <a:t>Resume with some exceptions, social distancing by 2021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5"/>
                </a:solidFill>
                <a:latin typeface="Museo Sans 700" panose="02000000000000000000" pitchFamily="50" charset="0"/>
              </a:rPr>
              <a:t>Group gatherings (international): </a:t>
            </a:r>
            <a:r>
              <a:rPr lang="en-US" sz="2400" dirty="0"/>
              <a:t>Savings and microfinance groups will continue to meet but with more social distancing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5"/>
                </a:solidFill>
                <a:latin typeface="Museo Sans 700" panose="02000000000000000000" pitchFamily="50" charset="0"/>
              </a:rPr>
              <a:t>Opportunities to serve</a:t>
            </a:r>
            <a:r>
              <a:rPr lang="en-US" sz="2400" dirty="0"/>
              <a:t>: COVID will give us </a:t>
            </a:r>
            <a:r>
              <a:rPr lang="en-US" sz="2400" i="1" dirty="0"/>
              <a:t>greater</a:t>
            </a:r>
            <a:r>
              <a:rPr lang="en-US" sz="2400" dirty="0"/>
              <a:t> opportunities to care well for those we serve and will inspire new strategies for how we can serve well going forward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BBA6551-E2FA-4718-A9B5-1A9E40790EA3}"/>
              </a:ext>
            </a:extLst>
          </p:cNvPr>
          <p:cNvSpPr txBox="1">
            <a:spLocks/>
          </p:cNvSpPr>
          <p:nvPr/>
        </p:nvSpPr>
        <p:spPr>
          <a:xfrm>
            <a:off x="1458759" y="970147"/>
            <a:ext cx="7914885" cy="107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/>
              <a:t>from HOPE International</a:t>
            </a:r>
          </a:p>
        </p:txBody>
      </p:sp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ABD7D9C-8670-4A65-9C88-7DCB19513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71" y="0"/>
            <a:ext cx="1697329" cy="8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1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524D-27C4-2340-9950-7FBA23F9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21" y="1241937"/>
            <a:ext cx="6811949" cy="1105815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5400" dirty="0">
                <a:solidFill>
                  <a:schemeClr val="bg1"/>
                </a:solidFill>
                <a:latin typeface="Calibri  "/>
              </a:rPr>
              <a:t>Roundtable Discussion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8B913F-A4E8-46EC-B466-8C877D4769B5}"/>
              </a:ext>
            </a:extLst>
          </p:cNvPr>
          <p:cNvSpPr txBox="1">
            <a:spLocks/>
          </p:cNvSpPr>
          <p:nvPr/>
        </p:nvSpPr>
        <p:spPr>
          <a:xfrm>
            <a:off x="1306204" y="2330866"/>
            <a:ext cx="6531581" cy="894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9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What realities have you experienced? </a:t>
            </a:r>
          </a:p>
          <a:p>
            <a:pPr algn="ctr">
              <a:lnSpc>
                <a:spcPct val="114000"/>
              </a:lnSpc>
            </a:pPr>
            <a:r>
              <a:rPr lang="en-US" sz="19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What are you learning from those you serve?</a:t>
            </a:r>
          </a:p>
          <a:p>
            <a:pPr algn="ctr">
              <a:lnSpc>
                <a:spcPct val="114000"/>
              </a:lnSpc>
            </a:pPr>
            <a:r>
              <a:rPr lang="en-US" sz="19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What future changes is your organization planning for?</a:t>
            </a:r>
            <a:endParaRPr lang="en-US" sz="1900" b="1" i="1" dirty="0">
              <a:solidFill>
                <a:schemeClr val="bg1">
                  <a:lumMod val="9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B0096-93B6-41AB-81E1-39F96C24D3A2}"/>
              </a:ext>
            </a:extLst>
          </p:cNvPr>
          <p:cNvSpPr txBox="1"/>
          <p:nvPr/>
        </p:nvSpPr>
        <p:spPr>
          <a:xfrm>
            <a:off x="3244334" y="5534561"/>
            <a:ext cx="5914999" cy="1323439"/>
          </a:xfrm>
          <a:prstGeom prst="rect">
            <a:avLst/>
          </a:prstGeom>
          <a:solidFill>
            <a:schemeClr val="tx1"/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 raise your hand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Click “participants” on the bottom of your screen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Then click on the “…” on the lower right of the participants menu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Then click on the  “raise hand” option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17DA2-4D18-4B80-A751-7565D39C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6" y="3724262"/>
            <a:ext cx="2425895" cy="272785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A9E901-B07F-4315-BB3C-1B37A0CF539F}"/>
              </a:ext>
            </a:extLst>
          </p:cNvPr>
          <p:cNvCxnSpPr>
            <a:cxnSpLocks/>
          </p:cNvCxnSpPr>
          <p:nvPr/>
        </p:nvCxnSpPr>
        <p:spPr>
          <a:xfrm flipH="1">
            <a:off x="2655359" y="6618611"/>
            <a:ext cx="546993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0C5F307-1504-4D8B-8DBC-4ADA78E31EDC}"/>
              </a:ext>
            </a:extLst>
          </p:cNvPr>
          <p:cNvSpPr/>
          <p:nvPr/>
        </p:nvSpPr>
        <p:spPr>
          <a:xfrm>
            <a:off x="2443477" y="6136436"/>
            <a:ext cx="359596" cy="2876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524D-27C4-2340-9950-7FBA23F9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73810"/>
            <a:ext cx="8267699" cy="1105815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5400" dirty="0">
                <a:solidFill>
                  <a:schemeClr val="bg1"/>
                </a:solidFill>
                <a:latin typeface="Calibri  "/>
              </a:rPr>
              <a:t>Questions from the panelists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8B913F-A4E8-46EC-B466-8C877D4769B5}"/>
              </a:ext>
            </a:extLst>
          </p:cNvPr>
          <p:cNvSpPr txBox="1">
            <a:spLocks/>
          </p:cNvSpPr>
          <p:nvPr/>
        </p:nvSpPr>
        <p:spPr>
          <a:xfrm>
            <a:off x="929337" y="2606825"/>
            <a:ext cx="7551924" cy="894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sz="19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19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What are some successful pivots/changes you’ve made in recent months? (Could be related to strategy, targets, programming, etc.)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endParaRPr lang="en-US" sz="19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19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How are you balancing an increase in digital interaction with a desire for relationship, holistic impact? 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endParaRPr lang="en-US" sz="19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19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What are new ways you plan to collaborate in the future? How might we collaborate with each other?</a:t>
            </a:r>
          </a:p>
          <a:p>
            <a:pPr>
              <a:lnSpc>
                <a:spcPct val="114000"/>
              </a:lnSpc>
            </a:pPr>
            <a:endParaRPr lang="en-US" sz="19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6E2BC-A111-4B01-9757-B82EF381835C}"/>
              </a:ext>
            </a:extLst>
          </p:cNvPr>
          <p:cNvSpPr txBox="1"/>
          <p:nvPr/>
        </p:nvSpPr>
        <p:spPr>
          <a:xfrm>
            <a:off x="3244334" y="5534561"/>
            <a:ext cx="5914999" cy="1323439"/>
          </a:xfrm>
          <a:prstGeom prst="rect">
            <a:avLst/>
          </a:prstGeom>
          <a:solidFill>
            <a:schemeClr val="tx1"/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 raise your hand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Click “participants” on the bottom of your screen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Then click on the “…” on the lower right of the participants menu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Then click on the  “raise hand” option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719417-A242-4021-A14B-50B8ABB12C33}"/>
              </a:ext>
            </a:extLst>
          </p:cNvPr>
          <p:cNvCxnSpPr>
            <a:cxnSpLocks/>
          </p:cNvCxnSpPr>
          <p:nvPr/>
        </p:nvCxnSpPr>
        <p:spPr>
          <a:xfrm flipH="1">
            <a:off x="2553732" y="6489466"/>
            <a:ext cx="546993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C4F8BEB-BCA6-4CEC-A401-E7C5D353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95" y="4653276"/>
            <a:ext cx="1741328" cy="195807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554ECF-BB93-4A17-8DD0-27D3342EC8C8}"/>
              </a:ext>
            </a:extLst>
          </p:cNvPr>
          <p:cNvSpPr/>
          <p:nvPr/>
        </p:nvSpPr>
        <p:spPr>
          <a:xfrm>
            <a:off x="2029914" y="6395067"/>
            <a:ext cx="237099" cy="1887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9F557-F10E-40F6-839A-FDC2F9B0BC07}"/>
              </a:ext>
            </a:extLst>
          </p:cNvPr>
          <p:cNvSpPr txBox="1"/>
          <p:nvPr/>
        </p:nvSpPr>
        <p:spPr>
          <a:xfrm>
            <a:off x="1443643" y="1086714"/>
            <a:ext cx="7141911" cy="1313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26179" y="395856"/>
            <a:ext cx="7553325" cy="66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Stay connected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9341" y="2596708"/>
            <a:ext cx="5683405" cy="27084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ea typeface="+mn-lt"/>
                <a:cs typeface="Calibri"/>
              </a:rPr>
              <a:t>View</a:t>
            </a:r>
            <a:r>
              <a:rPr lang="en-US" sz="2000" b="1" dirty="0">
                <a:ea typeface="+mn-lt"/>
                <a:cs typeface="Calibri"/>
              </a:rPr>
              <a:t> </a:t>
            </a:r>
            <a:r>
              <a:rPr lang="en-US" sz="2000" dirty="0">
                <a:ea typeface="+mn-lt"/>
                <a:cs typeface="Calibri"/>
              </a:rPr>
              <a:t>the new CED Resource Library at </a:t>
            </a:r>
            <a:r>
              <a:rPr lang="en-US" sz="1600" dirty="0">
                <a:hlinkClick r:id="rId2"/>
              </a:rPr>
              <a:t>https://www.cednetwork.org/resource-library.html</a:t>
            </a:r>
            <a:endParaRPr lang="en-US" sz="1600" b="1" dirty="0">
              <a:latin typeface="Calibri"/>
              <a:ea typeface="+mn-lt"/>
              <a:cs typeface="Calibri"/>
            </a:endParaRPr>
          </a:p>
          <a:p>
            <a:pPr>
              <a:spcAft>
                <a:spcPts val="1800"/>
              </a:spcAft>
            </a:pPr>
            <a:r>
              <a:rPr lang="en-US" sz="2400" b="1" dirty="0">
                <a:latin typeface="Calibri"/>
                <a:ea typeface="+mn-lt"/>
                <a:cs typeface="Calibri"/>
              </a:rPr>
              <a:t>Complete </a:t>
            </a:r>
            <a:r>
              <a:rPr lang="en-US" sz="2000" dirty="0">
                <a:latin typeface="Calibri"/>
                <a:ea typeface="+mn-lt"/>
                <a:cs typeface="Calibri"/>
              </a:rPr>
              <a:t>the CED 2020 interest survey </a:t>
            </a:r>
            <a:r>
              <a:rPr lang="en-US" sz="1600" dirty="0">
                <a:latin typeface="Calibri"/>
                <a:ea typeface="+mn-lt"/>
                <a:cs typeface="Calibri"/>
              </a:rPr>
              <a:t>(will be emailed to you along with today’s recording!)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latin typeface="Calibri"/>
                <a:ea typeface="+mn-lt"/>
                <a:cs typeface="Calibri"/>
              </a:rPr>
              <a:t>Explore </a:t>
            </a:r>
            <a:r>
              <a:rPr lang="en-US" sz="2000" dirty="0">
                <a:latin typeface="Calibri"/>
                <a:ea typeface="+mn-lt"/>
                <a:cs typeface="Calibri"/>
              </a:rPr>
              <a:t>the </a:t>
            </a:r>
            <a:r>
              <a:rPr lang="en-US" sz="2000" i="1" dirty="0">
                <a:latin typeface="Calibri"/>
                <a:ea typeface="+mn-lt"/>
                <a:cs typeface="Calibri"/>
              </a:rPr>
              <a:t>COVID-19</a:t>
            </a:r>
            <a:r>
              <a:rPr lang="en-US" sz="2000" i="1" dirty="0"/>
              <a:t> Resource Repository for Faith-Based Economic Development Organizations at </a:t>
            </a:r>
            <a:r>
              <a:rPr lang="en-US" sz="1600" dirty="0">
                <a:hlinkClick r:id="rId3"/>
              </a:rPr>
              <a:t>https://www.cednetwork.org/covid-19-resource-repository.html</a:t>
            </a:r>
            <a:endParaRPr lang="en-US" sz="2400" b="1" dirty="0"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C3674-DA51-4C60-A939-C37FCAB1588B}"/>
              </a:ext>
            </a:extLst>
          </p:cNvPr>
          <p:cNvSpPr/>
          <p:nvPr/>
        </p:nvSpPr>
        <p:spPr>
          <a:xfrm>
            <a:off x="1500779" y="1136456"/>
            <a:ext cx="7141911" cy="11233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cs typeface="Calibri"/>
              </a:rPr>
              <a:t>Invite others to join</a:t>
            </a:r>
            <a:r>
              <a:rPr lang="en-US" sz="2400" dirty="0">
                <a:cs typeface="Calibri"/>
              </a:rPr>
              <a:t> </a:t>
            </a:r>
            <a:r>
              <a:rPr lang="en-US" sz="2300" dirty="0">
                <a:cs typeface="Calibri"/>
              </a:rPr>
              <a:t>the CED Network for access future webinars, resources, and to receive today’s recording </a:t>
            </a:r>
            <a:r>
              <a:rPr lang="en-US" dirty="0">
                <a:cs typeface="Calibri"/>
                <a:hlinkClick r:id="rId4"/>
              </a:rPr>
              <a:t>https://www.cednetwork.org/contact-us.html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B4F30-3F98-4984-AD24-186C368D4B08}"/>
              </a:ext>
            </a:extLst>
          </p:cNvPr>
          <p:cNvSpPr/>
          <p:nvPr/>
        </p:nvSpPr>
        <p:spPr>
          <a:xfrm>
            <a:off x="1485491" y="5544105"/>
            <a:ext cx="7658509" cy="1313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b="1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endParaRPr lang="en-US" i="1" u="sng" dirty="0">
              <a:latin typeface="Museo Sans Cond 700" panose="02000000000000000000" pitchFamily="50" charset="0"/>
            </a:endParaRPr>
          </a:p>
          <a:p>
            <a:pPr lvl="1"/>
            <a:r>
              <a:rPr lang="en-US" i="1" u="sng" dirty="0">
                <a:latin typeface="Museo Sans Cond 700" panose="02000000000000000000" pitchFamily="50" charset="0"/>
              </a:rPr>
              <a:t>Upcoming webinars: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useo Sans Cond 700" panose="02000000000000000000" pitchFamily="50" charset="0"/>
              </a:rPr>
              <a:t>Change Management (hosted by Accord) - July 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useo Sans Cond 700" panose="02000000000000000000" pitchFamily="50" charset="0"/>
              </a:rPr>
              <a:t>Virtual Meetings, Trainings, and Events (hosted by HOPE) – Aug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useo Sans Cond 700" panose="02000000000000000000" pitchFamily="50" charset="0"/>
              </a:rPr>
              <a:t>Agriculture - late August</a:t>
            </a: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8BB7C-DAEB-48F9-9DAC-7C037E029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931" y="2886509"/>
            <a:ext cx="1538184" cy="2000645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Graphic 2" descr="Plant">
            <a:extLst>
              <a:ext uri="{FF2B5EF4-FFF2-40B4-BE49-F238E27FC236}">
                <a16:creationId xmlns:a16="http://schemas.microsoft.com/office/drawing/2014/main" id="{063BE434-8880-4A68-96E0-3467F91BD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1814" y="6030005"/>
            <a:ext cx="914400" cy="9144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32BA81-8926-47B8-B302-4647E445F124}"/>
              </a:ext>
            </a:extLst>
          </p:cNvPr>
          <p:cNvCxnSpPr>
            <a:cxnSpLocks/>
          </p:cNvCxnSpPr>
          <p:nvPr/>
        </p:nvCxnSpPr>
        <p:spPr>
          <a:xfrm>
            <a:off x="6665254" y="4481586"/>
            <a:ext cx="374904" cy="0"/>
          </a:xfrm>
          <a:prstGeom prst="straightConnector1">
            <a:avLst/>
          </a:prstGeom>
          <a:ln w="444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AD04A-3191-42EB-B943-40B14B2E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938" y="1213422"/>
            <a:ext cx="7207411" cy="49635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Welcome: Prayer and logistics</a:t>
            </a:r>
          </a:p>
          <a:p>
            <a:r>
              <a:rPr lang="en-US" dirty="0"/>
              <a:t>Introductions using the chat roll </a:t>
            </a:r>
          </a:p>
          <a:p>
            <a:r>
              <a:rPr lang="en-US" dirty="0"/>
              <a:t>Presentation from our speakers</a:t>
            </a:r>
          </a:p>
          <a:p>
            <a:r>
              <a:rPr lang="en-US" dirty="0"/>
              <a:t>Open roundtable discussion</a:t>
            </a:r>
          </a:p>
          <a:p>
            <a:r>
              <a:rPr lang="en-US" dirty="0"/>
              <a:t>Share available resources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057665" y="549022"/>
            <a:ext cx="7553325" cy="66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64146-5C63-404E-987C-CCE6AE9373C4}"/>
              </a:ext>
            </a:extLst>
          </p:cNvPr>
          <p:cNvSpPr/>
          <p:nvPr/>
        </p:nvSpPr>
        <p:spPr>
          <a:xfrm>
            <a:off x="6799729" y="5186237"/>
            <a:ext cx="2344271" cy="16717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r>
              <a:rPr lang="en-US" dirty="0">
                <a:latin typeface="Museo Sans Cond 700" panose="02000000000000000000" pitchFamily="50" charset="0"/>
              </a:rPr>
              <a:t>This session will be recorded</a:t>
            </a: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  <a:p>
            <a:pPr algn="ctr"/>
            <a:endParaRPr lang="en-US" dirty="0">
              <a:latin typeface="Museo Sans Cond 700" panose="02000000000000000000" pitchFamily="50" charset="0"/>
            </a:endParaRPr>
          </a:p>
        </p:txBody>
      </p:sp>
      <p:pic>
        <p:nvPicPr>
          <p:cNvPr id="11" name="Graphic 10" descr="Video camera">
            <a:extLst>
              <a:ext uri="{FF2B5EF4-FFF2-40B4-BE49-F238E27FC236}">
                <a16:creationId xmlns:a16="http://schemas.microsoft.com/office/drawing/2014/main" id="{D24C5DCB-77D8-42EA-B534-BC32597AB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949" y="52625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3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95337" y="413780"/>
            <a:ext cx="7553325" cy="66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Our presenters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8F113-5285-7C4C-8D05-493F65083C2F}"/>
              </a:ext>
            </a:extLst>
          </p:cNvPr>
          <p:cNvSpPr/>
          <p:nvPr/>
        </p:nvSpPr>
        <p:spPr>
          <a:xfrm>
            <a:off x="1008541" y="4748883"/>
            <a:ext cx="2621694" cy="104644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/>
            <a:r>
              <a:rPr lang="en-US" sz="1600" b="1" u="sng" dirty="0">
                <a:solidFill>
                  <a:schemeClr val="accent1"/>
                </a:solidFill>
              </a:rPr>
              <a:t>Johanna Ryan</a:t>
            </a:r>
          </a:p>
          <a:p>
            <a:pPr algn="ctr" fontAlgn="b"/>
            <a:r>
              <a:rPr lang="en-US" sz="1600" i="1" dirty="0">
                <a:solidFill>
                  <a:schemeClr val="accent1"/>
                </a:solidFill>
              </a:rPr>
              <a:t> Global Director- Impact </a:t>
            </a:r>
            <a:r>
              <a:rPr lang="en-US" sz="1600" b="1" i="1" dirty="0" err="1">
                <a:solidFill>
                  <a:schemeClr val="accent1"/>
                </a:solidFill>
              </a:rPr>
              <a:t>VisionFund</a:t>
            </a:r>
            <a:r>
              <a:rPr lang="en-US" sz="1600" b="1" i="1" dirty="0">
                <a:solidFill>
                  <a:schemeClr val="accent1"/>
                </a:solidFill>
              </a:rPr>
              <a:t> International</a:t>
            </a:r>
          </a:p>
          <a:p>
            <a:pPr algn="ctr"/>
            <a:endParaRPr lang="en-US" sz="1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DD5B73-A5CF-4634-A6AB-0CB1DADD5388}"/>
              </a:ext>
            </a:extLst>
          </p:cNvPr>
          <p:cNvSpPr/>
          <p:nvPr/>
        </p:nvSpPr>
        <p:spPr>
          <a:xfrm>
            <a:off x="3568585" y="4740709"/>
            <a:ext cx="2771470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1"/>
                </a:solidFill>
                <a:cs typeface="Calibri"/>
              </a:rPr>
              <a:t>G</a:t>
            </a:r>
            <a:r>
              <a:rPr lang="en-US" sz="1600" b="1" u="sng" dirty="0"/>
              <a:t>. P. </a:t>
            </a:r>
            <a:r>
              <a:rPr lang="en-US" sz="1600" b="1" u="sng" dirty="0" err="1"/>
              <a:t>Gontrand</a:t>
            </a:r>
            <a:r>
              <a:rPr lang="en-US" sz="1600" b="1" u="sng" dirty="0"/>
              <a:t> </a:t>
            </a:r>
            <a:r>
              <a:rPr lang="en-US" sz="1600" b="1" u="sng" dirty="0" err="1"/>
              <a:t>Nounagnon</a:t>
            </a:r>
            <a:endParaRPr lang="en-US" sz="1600" b="1" u="sng" dirty="0"/>
          </a:p>
          <a:p>
            <a:pPr algn="ctr"/>
            <a:r>
              <a:rPr lang="en-US" sz="1600" dirty="0"/>
              <a:t>Regional Operations Director- West Africa</a:t>
            </a:r>
          </a:p>
          <a:p>
            <a:pPr algn="ctr"/>
            <a:r>
              <a:rPr lang="en-US" sz="1600" dirty="0"/>
              <a:t> </a:t>
            </a:r>
            <a:r>
              <a:rPr lang="en-US" sz="1600" b="1" i="1" dirty="0" err="1">
                <a:solidFill>
                  <a:schemeClr val="accent1"/>
                </a:solidFill>
                <a:cs typeface="Calibri"/>
              </a:rPr>
              <a:t>VisionFund</a:t>
            </a:r>
            <a:r>
              <a:rPr lang="en-US" sz="1600" b="1" i="1" dirty="0">
                <a:solidFill>
                  <a:schemeClr val="accent1"/>
                </a:solidFill>
                <a:cs typeface="Calibri"/>
              </a:rPr>
              <a:t> International</a:t>
            </a:r>
            <a:endParaRPr lang="en-US" sz="16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455C18-464D-4ED4-B295-DF9FD5DF41C8}"/>
              </a:ext>
            </a:extLst>
          </p:cNvPr>
          <p:cNvSpPr/>
          <p:nvPr/>
        </p:nvSpPr>
        <p:spPr>
          <a:xfrm>
            <a:off x="6340055" y="4825827"/>
            <a:ext cx="2586365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1"/>
                </a:solidFill>
                <a:latin typeface="Calibri"/>
                <a:cs typeface="Calibri"/>
              </a:rPr>
              <a:t>Courtney Purvis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  <a:cs typeface="Calibri"/>
              </a:rPr>
              <a:t>Senior Program Advisor – Savings for Life</a:t>
            </a:r>
          </a:p>
          <a:p>
            <a:pPr algn="ctr"/>
            <a:r>
              <a:rPr lang="en-US" sz="1600" b="1" i="1" dirty="0">
                <a:solidFill>
                  <a:schemeClr val="accent1"/>
                </a:solidFill>
                <a:cs typeface="Calibri"/>
              </a:rPr>
              <a:t>World Relief</a:t>
            </a:r>
            <a:endParaRPr lang="en-US" sz="1600" b="1" i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/>
            <a:endParaRPr lang="en-US" sz="1600" b="1" u="sng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EB96C4-77AD-4491-BCBB-C68C81869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0" t="8034" r="22820" b="12257"/>
          <a:stretch/>
        </p:blipFill>
        <p:spPr>
          <a:xfrm>
            <a:off x="1298843" y="1935846"/>
            <a:ext cx="2078352" cy="2697773"/>
          </a:xfrm>
          <a:prstGeom prst="rect">
            <a:avLst/>
          </a:prstGeom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9005F12-13DA-4468-BAD0-EF8494502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918" r="8458" b="35186"/>
          <a:stretch/>
        </p:blipFill>
        <p:spPr>
          <a:xfrm>
            <a:off x="3753691" y="1964274"/>
            <a:ext cx="2381976" cy="2697773"/>
          </a:xfrm>
          <a:prstGeom prst="rect">
            <a:avLst/>
          </a:prstGeom>
        </p:spPr>
      </p:pic>
      <p:pic>
        <p:nvPicPr>
          <p:cNvPr id="1026" name="id-344EC4D3-F2B3-47CC-8FA7-235562FCE94C" descr="Image.jpeg">
            <a:extLst>
              <a:ext uri="{FF2B5EF4-FFF2-40B4-BE49-F238E27FC236}">
                <a16:creationId xmlns:a16="http://schemas.microsoft.com/office/drawing/2014/main" id="{66F530F0-39EC-4C45-99A2-148DAC10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62" y="1935846"/>
            <a:ext cx="2367683" cy="277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1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524D-27C4-2340-9950-7FBA23F9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89" y="1965581"/>
            <a:ext cx="7333321" cy="2926837"/>
          </a:xfrm>
        </p:spPr>
        <p:txBody>
          <a:bodyPr>
            <a:normAutofit/>
          </a:bodyPr>
          <a:lstStyle/>
          <a:p>
            <a:pPr marL="457200" lvl="1" algn="ctr"/>
            <a:r>
              <a:rPr lang="en-US" sz="5400" dirty="0">
                <a:solidFill>
                  <a:schemeClr val="bg1"/>
                </a:solidFill>
                <a:latin typeface="Calibri  "/>
              </a:rPr>
              <a:t>What have you learned during the COVID pandemic?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8B913F-A4E8-46EC-B466-8C877D4769B5}"/>
              </a:ext>
            </a:extLst>
          </p:cNvPr>
          <p:cNvSpPr txBox="1">
            <a:spLocks/>
          </p:cNvSpPr>
          <p:nvPr/>
        </p:nvSpPr>
        <p:spPr>
          <a:xfrm>
            <a:off x="1828800" y="3558970"/>
            <a:ext cx="6531581" cy="8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bg1">
                  <a:lumMod val="95000"/>
                </a:schemeClr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18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8051A-CDE0-443C-8F51-04C4572B6557}"/>
              </a:ext>
            </a:extLst>
          </p:cNvPr>
          <p:cNvSpPr/>
          <p:nvPr/>
        </p:nvSpPr>
        <p:spPr>
          <a:xfrm>
            <a:off x="2321208" y="5066844"/>
            <a:ext cx="5140633" cy="9900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Johanna Ryan</a:t>
            </a:r>
          </a:p>
          <a:p>
            <a:pPr algn="ctr" fontAlgn="b">
              <a:lnSpc>
                <a:spcPts val="3500"/>
              </a:lnSpc>
            </a:pPr>
            <a:r>
              <a:rPr lang="en-US" sz="3200" dirty="0">
                <a:solidFill>
                  <a:schemeClr val="accent1"/>
                </a:solidFill>
              </a:rPr>
              <a:t> </a:t>
            </a:r>
            <a:r>
              <a:rPr lang="en-US" sz="2400" i="1" dirty="0">
                <a:solidFill>
                  <a:schemeClr val="accent1"/>
                </a:solidFill>
              </a:rPr>
              <a:t>Global Director – Impact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609421-DDB3-4C10-80A0-8A1C343EF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0" t="8034" r="22820" b="12257"/>
          <a:stretch/>
        </p:blipFill>
        <p:spPr>
          <a:xfrm>
            <a:off x="3457826" y="1216937"/>
            <a:ext cx="2867395" cy="3721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39ABD-1515-4CF1-A4F2-9BCF6ED3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99" y="6137434"/>
            <a:ext cx="1461105" cy="4252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3BBFB9-CA59-482A-9278-4B6CB3223842}"/>
              </a:ext>
            </a:extLst>
          </p:cNvPr>
          <p:cNvSpPr/>
          <p:nvPr/>
        </p:nvSpPr>
        <p:spPr>
          <a:xfrm>
            <a:off x="888149" y="338009"/>
            <a:ext cx="800674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bg2"/>
                </a:solidFill>
                <a:cs typeface="Calibri"/>
              </a:rPr>
              <a:t>Learnings from </a:t>
            </a:r>
            <a:r>
              <a:rPr lang="en-US" sz="2800" i="1" dirty="0" err="1">
                <a:solidFill>
                  <a:schemeClr val="bg2"/>
                </a:solidFill>
                <a:cs typeface="Calibri"/>
              </a:rPr>
              <a:t>VisionFund</a:t>
            </a:r>
            <a:r>
              <a:rPr lang="en-US" sz="2800" i="1" dirty="0">
                <a:solidFill>
                  <a:schemeClr val="bg2"/>
                </a:solidFill>
                <a:cs typeface="Calibri"/>
              </a:rPr>
              <a:t> International</a:t>
            </a:r>
          </a:p>
        </p:txBody>
      </p:sp>
    </p:spTree>
    <p:extLst>
      <p:ext uri="{BB962C8B-B14F-4D97-AF65-F5344CB8AC3E}">
        <p14:creationId xmlns:p14="http://schemas.microsoft.com/office/powerpoint/2010/main" val="79789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AD04A-3191-42EB-B943-40B14B2E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988" y="1811147"/>
            <a:ext cx="7207411" cy="4963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Communicate</a:t>
            </a:r>
          </a:p>
          <a:p>
            <a:pPr marL="514350" indent="-514350">
              <a:buAutoNum type="arabicPeriod"/>
            </a:pPr>
            <a:r>
              <a:rPr lang="en-US" dirty="0"/>
              <a:t>Analyze </a:t>
            </a:r>
          </a:p>
          <a:p>
            <a:pPr marL="514350" indent="-514350">
              <a:buAutoNum type="arabicPeriod"/>
            </a:pPr>
            <a:r>
              <a:rPr lang="en-US" dirty="0"/>
              <a:t>Prepare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63410" y="338137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229115" y="532385"/>
            <a:ext cx="7736450" cy="107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VisionFund</a:t>
            </a:r>
            <a:r>
              <a:rPr lang="en-US" sz="3600" dirty="0"/>
              <a:t> Observations – Global Perspective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A334EE-99E0-4D38-B56F-AFADB507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07" y="2626519"/>
            <a:ext cx="4478713" cy="305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EFF9E5-6A8B-4E44-A3F7-5B69A5EF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144" y="6309938"/>
            <a:ext cx="1298421" cy="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6" name="Rectangle 5"/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200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7786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8051A-CDE0-443C-8F51-04C4572B6557}"/>
              </a:ext>
            </a:extLst>
          </p:cNvPr>
          <p:cNvSpPr/>
          <p:nvPr/>
        </p:nvSpPr>
        <p:spPr>
          <a:xfrm>
            <a:off x="1218320" y="4970966"/>
            <a:ext cx="7536263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accent1"/>
                </a:solidFill>
              </a:rPr>
              <a:t>G. P. Gontrand Nounagnon</a:t>
            </a:r>
          </a:p>
          <a:p>
            <a:pPr algn="ctr" fontAlgn="b"/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i="1" dirty="0">
                <a:solidFill>
                  <a:schemeClr val="accent1"/>
                </a:solidFill>
              </a:rPr>
              <a:t>Regional Operations Director – West Africa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A39ABD-1515-4CF1-A4F2-9BCF6ED3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53" y="6050753"/>
            <a:ext cx="1644887" cy="478785"/>
          </a:xfrm>
          <a:prstGeom prst="rect">
            <a:avLst/>
          </a:prstGeom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3D6E8B0-C92C-4B49-A219-D2B358F8E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918" r="8458" b="35186"/>
          <a:stretch/>
        </p:blipFill>
        <p:spPr>
          <a:xfrm>
            <a:off x="3399386" y="1206865"/>
            <a:ext cx="3150420" cy="35680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1908E0-5219-4247-8220-F2A94A6BCD8A}"/>
              </a:ext>
            </a:extLst>
          </p:cNvPr>
          <p:cNvSpPr/>
          <p:nvPr/>
        </p:nvSpPr>
        <p:spPr>
          <a:xfrm>
            <a:off x="999466" y="364590"/>
            <a:ext cx="800674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bg2"/>
                </a:solidFill>
                <a:cs typeface="Calibri"/>
              </a:rPr>
              <a:t>Learnings from </a:t>
            </a:r>
            <a:r>
              <a:rPr lang="en-US" sz="2800" i="1" dirty="0" err="1">
                <a:solidFill>
                  <a:schemeClr val="bg2"/>
                </a:solidFill>
                <a:cs typeface="Calibri"/>
              </a:rPr>
              <a:t>VisionFund</a:t>
            </a:r>
            <a:r>
              <a:rPr lang="en-US" sz="2800" i="1" dirty="0">
                <a:solidFill>
                  <a:schemeClr val="bg2"/>
                </a:solidFill>
                <a:cs typeface="Calibri"/>
              </a:rPr>
              <a:t>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9042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AD04A-3191-42EB-B943-40B14B2E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713" y="1225900"/>
            <a:ext cx="7381402" cy="51749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Serious crisis </a:t>
            </a: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Impact delayed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Direct impact on health is less disastrous than predicted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Indirect impact on health system, jobs and economy is huge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Engagement with MFI partners/funders: renegotiate time of deliveries and borrowing installments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Explain </a:t>
            </a:r>
            <a:r>
              <a:rPr lang="en-US" dirty="0" err="1"/>
              <a:t>VisionFund’s</a:t>
            </a:r>
            <a:r>
              <a:rPr lang="en-US" dirty="0"/>
              <a:t> two-phased approach – liquidity and resilience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157EEF-9DF2-4FB7-A3C9-950B6B27B2DD}"/>
              </a:ext>
            </a:extLst>
          </p:cNvPr>
          <p:cNvGrpSpPr/>
          <p:nvPr/>
        </p:nvGrpSpPr>
        <p:grpSpPr>
          <a:xfrm>
            <a:off x="349885" y="381000"/>
            <a:ext cx="649584" cy="6181725"/>
            <a:chOff x="0" y="2224370"/>
            <a:chExt cx="468638" cy="6919630"/>
          </a:xfrm>
          <a:solidFill>
            <a:srgbClr val="EAB449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C77FD-BC89-40EA-9004-A1D91DFA3269}"/>
                </a:ext>
              </a:extLst>
            </p:cNvPr>
            <p:cNvSpPr/>
            <p:nvPr/>
          </p:nvSpPr>
          <p:spPr>
            <a:xfrm>
              <a:off x="0" y="2224370"/>
              <a:ext cx="468638" cy="6207801"/>
            </a:xfrm>
            <a:prstGeom prst="rect">
              <a:avLst/>
            </a:prstGeom>
            <a:solidFill>
              <a:srgbClr val="43A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353C93-BCA1-4646-AEA5-F68191490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8675362"/>
              <a:ext cx="468638" cy="468638"/>
            </a:xfrm>
            <a:prstGeom prst="rect">
              <a:avLst/>
            </a:prstGeom>
            <a:solidFill>
              <a:srgbClr val="004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78D07294-FD09-42B2-BB40-05D0F5DA7B7A}"/>
              </a:ext>
            </a:extLst>
          </p:cNvPr>
          <p:cNvSpPr txBox="1">
            <a:spLocks/>
          </p:cNvSpPr>
          <p:nvPr/>
        </p:nvSpPr>
        <p:spPr>
          <a:xfrm>
            <a:off x="1229114" y="532385"/>
            <a:ext cx="7914885" cy="107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VisionFund</a:t>
            </a:r>
            <a:r>
              <a:rPr lang="en-US" sz="3600" dirty="0"/>
              <a:t> Observations in Africa Region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E0186-5F62-4D8A-A9BA-343D8A1CE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97" y="6320591"/>
            <a:ext cx="1298421" cy="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4E73"/>
      </a:dk1>
      <a:lt1>
        <a:srgbClr val="FFFFFF"/>
      </a:lt1>
      <a:dk2>
        <a:srgbClr val="43A6D4"/>
      </a:dk2>
      <a:lt2>
        <a:srgbClr val="EAB449"/>
      </a:lt2>
      <a:accent1>
        <a:srgbClr val="002C49"/>
      </a:accent1>
      <a:accent2>
        <a:srgbClr val="6F787A"/>
      </a:accent2>
      <a:accent3>
        <a:srgbClr val="D4D4D5"/>
      </a:accent3>
      <a:accent4>
        <a:srgbClr val="004E73"/>
      </a:accent4>
      <a:accent5>
        <a:srgbClr val="43A6D4"/>
      </a:accent5>
      <a:accent6>
        <a:srgbClr val="002C4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1075</Words>
  <Application>Microsoft Office PowerPoint</Application>
  <PresentationFormat>On-screen Show (4:3)</PresentationFormat>
  <Paragraphs>268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 </vt:lpstr>
      <vt:lpstr>Calibri Light</vt:lpstr>
      <vt:lpstr>Museo Sans 700</vt:lpstr>
      <vt:lpstr>Museo Sans Cond 700</vt:lpstr>
      <vt:lpstr>Office Theme</vt:lpstr>
      <vt:lpstr>PowerPoint Presentation</vt:lpstr>
      <vt:lpstr>PowerPoint Presentation</vt:lpstr>
      <vt:lpstr>PowerPoint Presentation</vt:lpstr>
      <vt:lpstr>PowerPoint Presentation</vt:lpstr>
      <vt:lpstr>What have you learned during the COVID pandemic?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Savings Groups and Covid19:  Lessons Learned</vt:lpstr>
      <vt:lpstr>Smart Money During COVID-19</vt:lpstr>
      <vt:lpstr>What realities are you planning for in the future?    What will change or stay the same? </vt:lpstr>
      <vt:lpstr>PowerPoint Presentation</vt:lpstr>
      <vt:lpstr>Talk to donors about flexibility in targets/programming   Think about farming/kitchen gardens integrated into SG activities </vt:lpstr>
      <vt:lpstr> Think about digital savings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Roundtable Discussion</vt:lpstr>
      <vt:lpstr>Questions from the panelists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Wilkinson</dc:creator>
  <cp:lastModifiedBy>Annie Schmus</cp:lastModifiedBy>
  <cp:revision>362</cp:revision>
  <dcterms:created xsi:type="dcterms:W3CDTF">2016-09-20T16:07:58Z</dcterms:created>
  <dcterms:modified xsi:type="dcterms:W3CDTF">2020-07-16T14:12:31Z</dcterms:modified>
</cp:coreProperties>
</file>